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57" r:id="rId3"/>
    <p:sldId id="265" r:id="rId4"/>
    <p:sldId id="264" r:id="rId5"/>
    <p:sldId id="263" r:id="rId6"/>
    <p:sldId id="261" r:id="rId7"/>
    <p:sldId id="262" r:id="rId8"/>
    <p:sldId id="260" r:id="rId9"/>
    <p:sldId id="268" r:id="rId10"/>
    <p:sldId id="267" r:id="rId11"/>
    <p:sldId id="266" r:id="rId12"/>
    <p:sldId id="271" r:id="rId13"/>
    <p:sldId id="270" r:id="rId14"/>
    <p:sldId id="274" r:id="rId15"/>
    <p:sldId id="273" r:id="rId16"/>
    <p:sldId id="272" r:id="rId17"/>
    <p:sldId id="277" r:id="rId18"/>
    <p:sldId id="280" r:id="rId19"/>
    <p:sldId id="279" r:id="rId20"/>
    <p:sldId id="269" r:id="rId21"/>
    <p:sldId id="282" r:id="rId22"/>
    <p:sldId id="283" r:id="rId23"/>
    <p:sldId id="281" r:id="rId24"/>
    <p:sldId id="286" r:id="rId25"/>
    <p:sldId id="285" r:id="rId26"/>
    <p:sldId id="284" r:id="rId27"/>
    <p:sldId id="290" r:id="rId28"/>
    <p:sldId id="289" r:id="rId29"/>
    <p:sldId id="288" r:id="rId30"/>
    <p:sldId id="287" r:id="rId31"/>
    <p:sldId id="293" r:id="rId32"/>
    <p:sldId id="292" r:id="rId33"/>
    <p:sldId id="258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945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070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318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344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204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802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4811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659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213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300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482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142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ACBC-BD3D-73B2-DBF5-EA9B121CF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908F61D-0633-EFBE-C0DB-B51CE0358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4" y="0"/>
            <a:ext cx="2246335" cy="6867036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10FFED1E-A97E-7F35-A5DE-531C0D7C00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95F9EA6-C94D-BA98-182D-F69622C98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91" y="1942838"/>
            <a:ext cx="2165617" cy="1615037"/>
          </a:xfrm>
          <a:prstGeom prst="rect">
            <a:avLst/>
          </a:prstGeom>
        </p:spPr>
      </p:pic>
      <p:sp>
        <p:nvSpPr>
          <p:cNvPr id="5" name="Başlık 4">
            <a:extLst>
              <a:ext uri="{FF2B5EF4-FFF2-40B4-BE49-F238E27FC236}">
                <a16:creationId xmlns:a16="http://schemas.microsoft.com/office/drawing/2014/main" id="{A2C13FDA-FAE7-61D8-D8CE-C25419FDB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994" y="3776882"/>
            <a:ext cx="11808009" cy="21995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830"/>
              </a:spcBef>
            </a:pPr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</a:rPr>
              <a:t>GIDA GÜVENLİĞİ TEMEL </a:t>
            </a:r>
            <a:r>
              <a:rPr lang="en-US" sz="4000" b="1" spc="-10" dirty="0">
                <a:solidFill>
                  <a:schemeClr val="bg1"/>
                </a:solidFill>
                <a:latin typeface="Arial"/>
                <a:cs typeface="Arial"/>
              </a:rPr>
              <a:t>EĞİTİMİ</a:t>
            </a:r>
            <a:b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</a:rPr>
              <a:t>MAL KABUL - DEPOLAMA </a:t>
            </a:r>
            <a:r>
              <a:rPr lang="en-US" sz="4000" b="1" spc="-50" dirty="0">
                <a:solidFill>
                  <a:schemeClr val="bg1"/>
                </a:solidFill>
                <a:latin typeface="Arial"/>
                <a:cs typeface="Arial"/>
              </a:rPr>
              <a:t>- </a:t>
            </a:r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</a:rPr>
              <a:t>HİJYEN VE </a:t>
            </a:r>
            <a:r>
              <a:rPr lang="en-US" sz="4000" b="1" spc="-10" dirty="0">
                <a:solidFill>
                  <a:schemeClr val="bg1"/>
                </a:solidFill>
                <a:latin typeface="Arial"/>
                <a:cs typeface="Arial"/>
              </a:rPr>
              <a:t>SANİTASYON</a:t>
            </a:r>
            <a:br>
              <a:rPr lang="tr-TR" sz="4000" b="1" spc="-1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tr-TR" sz="4000" b="1" spc="-10" dirty="0">
                <a:solidFill>
                  <a:schemeClr val="bg1"/>
                </a:solidFill>
                <a:latin typeface="Arial"/>
                <a:cs typeface="Arial"/>
              </a:rPr>
              <a:t>2025</a:t>
            </a:r>
            <a:endParaRPr lang="en-US"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684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64E9D0-28F5-A612-2154-F90432BA6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09C0EAC-42F3-5FED-AEC8-EB8AEBEB403A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3700" b="1"/>
              <a:t>Yaygın</a:t>
            </a:r>
            <a:r>
              <a:rPr lang="en-US" sz="3700" b="1" spc="-45"/>
              <a:t> </a:t>
            </a:r>
            <a:r>
              <a:rPr lang="en-US" sz="3700" b="1"/>
              <a:t>Gıda</a:t>
            </a:r>
            <a:r>
              <a:rPr lang="en-US" sz="3700" b="1" spc="-45"/>
              <a:t> </a:t>
            </a:r>
            <a:r>
              <a:rPr lang="en-US" sz="3700" b="1" spc="-10"/>
              <a:t>Zehirlenmesine</a:t>
            </a:r>
            <a:r>
              <a:rPr lang="en-US" sz="3700" b="1" spc="-45"/>
              <a:t> </a:t>
            </a:r>
            <a:r>
              <a:rPr lang="en-US" sz="3700" b="1"/>
              <a:t>Neden</a:t>
            </a:r>
            <a:r>
              <a:rPr lang="en-US" sz="3700" b="1" spc="-40"/>
              <a:t> </a:t>
            </a:r>
            <a:r>
              <a:rPr lang="en-US" sz="3700" b="1"/>
              <a:t>Olan</a:t>
            </a:r>
            <a:r>
              <a:rPr lang="en-US" sz="3700" b="1" spc="-45"/>
              <a:t> </a:t>
            </a:r>
            <a:r>
              <a:rPr lang="en-US" sz="3700" b="1" spc="-10"/>
              <a:t>Bakteriler</a:t>
            </a:r>
            <a:endParaRPr lang="en-US" sz="3700" b="1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48E930B-0A27-46E6-A163-49F379165B9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">
              <a:spcBef>
                <a:spcPts val="894"/>
              </a:spcBef>
            </a:pPr>
            <a:r>
              <a:rPr lang="en-US" sz="2200" spc="-10"/>
              <a:t>Staphylococcus aureus</a:t>
            </a:r>
            <a:endParaRPr lang="en-US" sz="2200"/>
          </a:p>
          <a:p>
            <a:pPr marL="46990">
              <a:spcBef>
                <a:spcPts val="894"/>
              </a:spcBef>
            </a:pPr>
            <a:r>
              <a:rPr lang="en-US" sz="2200" b="1"/>
              <a:t>Sık</a:t>
            </a:r>
            <a:r>
              <a:rPr lang="en-US" sz="2200" b="1" spc="-45"/>
              <a:t> </a:t>
            </a:r>
            <a:r>
              <a:rPr lang="en-US" sz="2200" b="1"/>
              <a:t>bulunduğu</a:t>
            </a:r>
            <a:r>
              <a:rPr lang="en-US" sz="2200" b="1" spc="-45"/>
              <a:t> </a:t>
            </a:r>
            <a:r>
              <a:rPr lang="en-US" sz="2200" b="1"/>
              <a:t>gıdalar</a:t>
            </a:r>
            <a:r>
              <a:rPr lang="en-US" sz="2200" b="1" spc="-45"/>
              <a:t> </a:t>
            </a:r>
            <a:r>
              <a:rPr lang="en-US" sz="2200" b="1" spc="-50"/>
              <a:t>:</a:t>
            </a:r>
            <a:endParaRPr lang="en-US" sz="2200"/>
          </a:p>
          <a:p>
            <a:pPr marL="275590">
              <a:spcBef>
                <a:spcPts val="894"/>
              </a:spcBef>
            </a:pPr>
            <a:r>
              <a:rPr lang="en-US" sz="2200"/>
              <a:t>Et</a:t>
            </a:r>
            <a:r>
              <a:rPr lang="en-US" sz="2200" spc="-25"/>
              <a:t> </a:t>
            </a:r>
            <a:r>
              <a:rPr lang="en-US" sz="2200"/>
              <a:t>ve</a:t>
            </a:r>
            <a:r>
              <a:rPr lang="en-US" sz="2200" spc="-30"/>
              <a:t> </a:t>
            </a:r>
            <a:r>
              <a:rPr lang="en-US" sz="2200"/>
              <a:t>tavuk</a:t>
            </a:r>
            <a:r>
              <a:rPr lang="en-US" sz="2200" spc="-25"/>
              <a:t> </a:t>
            </a:r>
            <a:r>
              <a:rPr lang="en-US" sz="2200"/>
              <a:t>yemekleri,</a:t>
            </a:r>
            <a:r>
              <a:rPr lang="en-US" sz="2200" spc="-25"/>
              <a:t> </a:t>
            </a:r>
            <a:r>
              <a:rPr lang="en-US" sz="2200"/>
              <a:t>yumurta</a:t>
            </a:r>
            <a:r>
              <a:rPr lang="en-US" sz="2200" spc="-25"/>
              <a:t> </a:t>
            </a:r>
            <a:r>
              <a:rPr lang="en-US" sz="2200" spc="-10"/>
              <a:t>ürünleri</a:t>
            </a:r>
          </a:p>
          <a:p>
            <a:pPr marL="275590">
              <a:spcBef>
                <a:spcPts val="855"/>
              </a:spcBef>
            </a:pPr>
            <a:r>
              <a:rPr lang="en-US" sz="2200" b="1"/>
              <a:t>Belirtiler</a:t>
            </a:r>
            <a:r>
              <a:rPr lang="en-US" sz="2200" b="1" spc="-100"/>
              <a:t> </a:t>
            </a:r>
            <a:r>
              <a:rPr lang="en-US" sz="2200" b="1" spc="-50"/>
              <a:t>:</a:t>
            </a:r>
          </a:p>
          <a:p>
            <a:pPr marL="260350">
              <a:spcBef>
                <a:spcPts val="365"/>
              </a:spcBef>
            </a:pPr>
            <a:r>
              <a:rPr lang="en-US" sz="2200"/>
              <a:t>Kusma,</a:t>
            </a:r>
            <a:r>
              <a:rPr lang="en-US" sz="2200" spc="-55"/>
              <a:t> </a:t>
            </a:r>
            <a:r>
              <a:rPr lang="en-US" sz="2200"/>
              <a:t>bulantı,</a:t>
            </a:r>
            <a:r>
              <a:rPr lang="en-US" sz="2200" spc="-55"/>
              <a:t> </a:t>
            </a:r>
            <a:r>
              <a:rPr lang="en-US" sz="2200"/>
              <a:t>bazen</a:t>
            </a:r>
            <a:r>
              <a:rPr lang="en-US" sz="2200" spc="-40"/>
              <a:t> </a:t>
            </a:r>
            <a:r>
              <a:rPr lang="en-US" sz="2200"/>
              <a:t>ishal</a:t>
            </a:r>
            <a:r>
              <a:rPr lang="en-US" sz="2200" spc="-45"/>
              <a:t> </a:t>
            </a:r>
            <a:r>
              <a:rPr lang="en-US" sz="2200"/>
              <a:t>ve</a:t>
            </a:r>
            <a:r>
              <a:rPr lang="en-US" sz="2200" spc="-45"/>
              <a:t> </a:t>
            </a:r>
            <a:r>
              <a:rPr lang="en-US" sz="2200" spc="-10"/>
              <a:t>kramplar</a:t>
            </a:r>
          </a:p>
          <a:p>
            <a:pPr marL="275590">
              <a:spcBef>
                <a:spcPts val="254"/>
              </a:spcBef>
            </a:pPr>
            <a:r>
              <a:rPr lang="en-US" sz="2200" b="1"/>
              <a:t>Etkisi</a:t>
            </a:r>
            <a:r>
              <a:rPr lang="en-US" sz="2200" b="1" spc="-55"/>
              <a:t> </a:t>
            </a:r>
            <a:r>
              <a:rPr lang="en-US" sz="2200" b="1" spc="-50"/>
              <a:t>:</a:t>
            </a:r>
          </a:p>
          <a:p>
            <a:pPr marL="260350" marR="5080">
              <a:spcBef>
                <a:spcPts val="615"/>
              </a:spcBef>
            </a:pPr>
            <a:r>
              <a:rPr lang="en-US" sz="2200"/>
              <a:t>Bulaşık</a:t>
            </a:r>
            <a:r>
              <a:rPr lang="en-US" sz="2200" spc="-5"/>
              <a:t> </a:t>
            </a:r>
            <a:r>
              <a:rPr lang="en-US" sz="2200"/>
              <a:t>gıdanın </a:t>
            </a:r>
            <a:r>
              <a:rPr lang="en-US" sz="2200" spc="-10"/>
              <a:t>tüketilmesinden</a:t>
            </a:r>
            <a:r>
              <a:rPr lang="en-US" sz="2200"/>
              <a:t> 30 dk–8</a:t>
            </a:r>
            <a:r>
              <a:rPr lang="en-US" sz="2200" spc="-5"/>
              <a:t> </a:t>
            </a:r>
            <a:r>
              <a:rPr lang="en-US" sz="2200"/>
              <a:t>saat sonra. Etkisi </a:t>
            </a:r>
            <a:r>
              <a:rPr lang="en-US" sz="2200" spc="-25"/>
              <a:t>24 </a:t>
            </a:r>
            <a:r>
              <a:rPr lang="en-US" sz="2200"/>
              <a:t>saatten</a:t>
            </a:r>
            <a:r>
              <a:rPr lang="en-US" sz="2200" spc="-55"/>
              <a:t> </a:t>
            </a:r>
            <a:r>
              <a:rPr lang="en-US" sz="2200"/>
              <a:t>fazla</a:t>
            </a:r>
            <a:r>
              <a:rPr lang="en-US" sz="2200" spc="-50"/>
              <a:t> </a:t>
            </a:r>
            <a:r>
              <a:rPr lang="en-US" sz="2200" spc="-10"/>
              <a:t>sürer.</a:t>
            </a:r>
          </a:p>
          <a:p>
            <a:pPr marL="260350">
              <a:spcBef>
                <a:spcPts val="235"/>
              </a:spcBef>
            </a:pPr>
            <a:r>
              <a:rPr lang="en-US" sz="2200" b="1"/>
              <a:t>Nedeni </a:t>
            </a:r>
            <a:r>
              <a:rPr lang="en-US" sz="2200" b="1" spc="-50"/>
              <a:t>:</a:t>
            </a:r>
          </a:p>
          <a:p>
            <a:pPr marL="275590" marR="975994">
              <a:spcBef>
                <a:spcPts val="610"/>
              </a:spcBef>
            </a:pPr>
            <a:r>
              <a:rPr lang="en-US" sz="2200"/>
              <a:t>Ürünü</a:t>
            </a:r>
            <a:r>
              <a:rPr lang="en-US" sz="2200" spc="-50"/>
              <a:t> </a:t>
            </a:r>
            <a:r>
              <a:rPr lang="en-US" sz="2200"/>
              <a:t>yüksek</a:t>
            </a:r>
            <a:r>
              <a:rPr lang="en-US" sz="2200" spc="-45"/>
              <a:t> </a:t>
            </a:r>
            <a:r>
              <a:rPr lang="en-US" sz="2200"/>
              <a:t>sıcaklıkta</a:t>
            </a:r>
            <a:r>
              <a:rPr lang="en-US" sz="2200" spc="-45"/>
              <a:t> </a:t>
            </a:r>
            <a:r>
              <a:rPr lang="en-US" sz="2200"/>
              <a:t>bekletmek,</a:t>
            </a:r>
            <a:r>
              <a:rPr lang="en-US" sz="2200" spc="-45"/>
              <a:t> </a:t>
            </a:r>
            <a:r>
              <a:rPr lang="en-US" sz="2200"/>
              <a:t>uygun</a:t>
            </a:r>
            <a:r>
              <a:rPr lang="en-US" sz="2200" spc="-50"/>
              <a:t> </a:t>
            </a:r>
            <a:r>
              <a:rPr lang="en-US" sz="2200" spc="-10"/>
              <a:t>koşullarda </a:t>
            </a:r>
            <a:r>
              <a:rPr lang="en-US" sz="2200"/>
              <a:t>muhafaza</a:t>
            </a:r>
            <a:r>
              <a:rPr lang="en-US" sz="2200" spc="-85"/>
              <a:t> </a:t>
            </a:r>
            <a:r>
              <a:rPr lang="en-US" sz="2200" spc="-10"/>
              <a:t>etmemek.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69A4EB06-0B8A-C149-677C-0A0D7F65E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ject 2" descr="daire, tabak çanak içeren bir resim&#10;&#10;Açıklama otomatik olarak oluşturuldu">
            <a:extLst>
              <a:ext uri="{FF2B5EF4-FFF2-40B4-BE49-F238E27FC236}">
                <a16:creationId xmlns:a16="http://schemas.microsoft.com/office/drawing/2014/main" id="{34D12E5C-B384-DC6D-9E5C-75BF91C5853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1331" y="5084436"/>
            <a:ext cx="2066062" cy="1149578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EC3199E0-68D3-667A-DAF5-CD447A74B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4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F3F12E-6521-11E2-0D7D-84CFD4A8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8307AA6-C2D0-3E2F-AF15-5C033FAB521E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3915">
              <a:spcAft>
                <a:spcPts val="600"/>
              </a:spcAft>
            </a:pPr>
            <a:r>
              <a:rPr lang="en-US" sz="4100" b="1"/>
              <a:t>Gıda</a:t>
            </a:r>
            <a:r>
              <a:rPr lang="en-US" sz="4100" b="1" spc="-80"/>
              <a:t> </a:t>
            </a:r>
            <a:r>
              <a:rPr lang="en-US" sz="4100" b="1"/>
              <a:t>Güvenliğini</a:t>
            </a:r>
            <a:r>
              <a:rPr lang="en-US" sz="4100" b="1" spc="-75"/>
              <a:t> </a:t>
            </a:r>
            <a:r>
              <a:rPr lang="en-US" sz="4100" b="1"/>
              <a:t>Tehdit</a:t>
            </a:r>
            <a:r>
              <a:rPr lang="en-US" sz="4100" b="1" spc="-75"/>
              <a:t> </a:t>
            </a:r>
            <a:r>
              <a:rPr lang="en-US" sz="4100" b="1"/>
              <a:t>Eden</a:t>
            </a:r>
            <a:r>
              <a:rPr lang="en-US" sz="4100" b="1" spc="-75"/>
              <a:t> </a:t>
            </a:r>
            <a:r>
              <a:rPr lang="en-US" sz="4100" b="1" spc="-10"/>
              <a:t>Unsurlar</a:t>
            </a:r>
            <a:endParaRPr lang="en-US" sz="4100" b="1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30B01BF-257C-001A-00DC-C1A5829C1598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100" indent="-228600">
              <a:lnSpc>
                <a:spcPct val="90000"/>
              </a:lnSpc>
              <a:spcBef>
                <a:spcPts val="280"/>
              </a:spcBef>
              <a:buSzPct val="93750"/>
              <a:buFont typeface="Arial" panose="020B0604020202020204" pitchFamily="34" charset="0"/>
              <a:buChar char="•"/>
              <a:tabLst>
                <a:tab pos="273685" algn="l"/>
              </a:tabLst>
            </a:pPr>
            <a:endParaRPr lang="en-US" baseline="2314"/>
          </a:p>
          <a:p>
            <a:pPr marL="381000" indent="-228600">
              <a:lnSpc>
                <a:spcPct val="90000"/>
              </a:lnSpc>
              <a:spcBef>
                <a:spcPts val="185"/>
              </a:spcBef>
              <a:buSzPct val="93750"/>
              <a:buFont typeface="Arial" panose="020B0604020202020204" pitchFamily="34" charset="0"/>
              <a:buChar char="•"/>
              <a:tabLst>
                <a:tab pos="273685" algn="l"/>
              </a:tabLst>
            </a:pPr>
            <a:r>
              <a:rPr lang="en-US"/>
              <a:t>Sevkiyat ve mal kabul uygulamaları</a:t>
            </a:r>
          </a:p>
          <a:p>
            <a:pPr marL="381000" indent="-228600">
              <a:lnSpc>
                <a:spcPct val="90000"/>
              </a:lnSpc>
              <a:spcBef>
                <a:spcPts val="185"/>
              </a:spcBef>
              <a:buSzPct val="93750"/>
              <a:buFont typeface="Arial" panose="020B0604020202020204" pitchFamily="34" charset="0"/>
              <a:buChar char="•"/>
              <a:tabLst>
                <a:tab pos="273685" algn="l"/>
              </a:tabLst>
            </a:pPr>
            <a:r>
              <a:rPr lang="en-US"/>
              <a:t>Depolama</a:t>
            </a:r>
            <a:r>
              <a:rPr lang="en-US" spc="-40"/>
              <a:t> </a:t>
            </a:r>
            <a:r>
              <a:rPr lang="en-US"/>
              <a:t>ve</a:t>
            </a:r>
            <a:r>
              <a:rPr lang="en-US" spc="-40"/>
              <a:t> </a:t>
            </a:r>
            <a:r>
              <a:rPr lang="en-US"/>
              <a:t>sergileme</a:t>
            </a:r>
            <a:r>
              <a:rPr lang="en-US" spc="-40"/>
              <a:t> </a:t>
            </a:r>
            <a:r>
              <a:rPr lang="en-US" spc="-10"/>
              <a:t>koşulları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355"/>
              </a:spcBef>
              <a:buSzPct val="93750"/>
              <a:buFont typeface="Arial" panose="020B0604020202020204" pitchFamily="34" charset="0"/>
              <a:buChar char="•"/>
              <a:tabLst>
                <a:tab pos="273685" algn="l"/>
              </a:tabLst>
            </a:pPr>
            <a:r>
              <a:rPr lang="en-US"/>
              <a:t>İşyerinin</a:t>
            </a:r>
            <a:r>
              <a:rPr lang="en-US" spc="-35"/>
              <a:t> </a:t>
            </a:r>
            <a:r>
              <a:rPr lang="en-US"/>
              <a:t>taşıması</a:t>
            </a:r>
            <a:r>
              <a:rPr lang="en-US" spc="-35"/>
              <a:t> </a:t>
            </a:r>
            <a:r>
              <a:rPr lang="en-US"/>
              <a:t>gereken</a:t>
            </a:r>
            <a:r>
              <a:rPr lang="en-US" spc="-35"/>
              <a:t> </a:t>
            </a:r>
            <a:r>
              <a:rPr lang="en-US" spc="-10"/>
              <a:t>binasalözellikler</a:t>
            </a:r>
            <a:r>
              <a:rPr lang="en-US" spc="-35"/>
              <a:t> </a:t>
            </a:r>
            <a:r>
              <a:rPr lang="en-US"/>
              <a:t>ve</a:t>
            </a:r>
            <a:r>
              <a:rPr lang="en-US" spc="-35"/>
              <a:t> </a:t>
            </a:r>
            <a:r>
              <a:rPr lang="en-US" spc="-10"/>
              <a:t>tasarımlar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54"/>
              </a:spcBef>
              <a:buSzPct val="93750"/>
              <a:buFont typeface="Arial" panose="020B0604020202020204" pitchFamily="34" charset="0"/>
              <a:buChar char="•"/>
              <a:tabLst>
                <a:tab pos="273685" algn="l"/>
              </a:tabLst>
            </a:pPr>
            <a:r>
              <a:rPr lang="en-US"/>
              <a:t>Alet</a:t>
            </a:r>
            <a:r>
              <a:rPr lang="en-US" spc="-15"/>
              <a:t> </a:t>
            </a:r>
            <a:r>
              <a:rPr lang="en-US"/>
              <a:t>ve</a:t>
            </a:r>
            <a:r>
              <a:rPr lang="en-US" spc="-10"/>
              <a:t> ekipmanlar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70"/>
              </a:spcBef>
              <a:buSzPct val="93750"/>
              <a:buFont typeface="Arial" panose="020B0604020202020204" pitchFamily="34" charset="0"/>
              <a:buChar char="•"/>
              <a:tabLst>
                <a:tab pos="273685" algn="l"/>
              </a:tabLst>
            </a:pPr>
            <a:r>
              <a:rPr lang="en-US" spc="-25"/>
              <a:t>Su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70"/>
              </a:spcBef>
              <a:buSzPct val="93750"/>
              <a:buFont typeface="Arial" panose="020B0604020202020204" pitchFamily="34" charset="0"/>
              <a:buChar char="•"/>
              <a:tabLst>
                <a:tab pos="273685" algn="l"/>
              </a:tabLst>
            </a:pPr>
            <a:r>
              <a:rPr lang="en-US"/>
              <a:t>Temizlik</a:t>
            </a:r>
            <a:r>
              <a:rPr lang="en-US" spc="-40"/>
              <a:t> </a:t>
            </a:r>
            <a:r>
              <a:rPr lang="en-US"/>
              <a:t>ve</a:t>
            </a:r>
            <a:r>
              <a:rPr lang="en-US" spc="-40"/>
              <a:t> </a:t>
            </a:r>
            <a:r>
              <a:rPr lang="en-US" spc="-10"/>
              <a:t>dezenfeksiyon</a:t>
            </a:r>
            <a:r>
              <a:rPr lang="en-US" spc="-35"/>
              <a:t> </a:t>
            </a:r>
            <a:r>
              <a:rPr lang="en-US" spc="-10"/>
              <a:t>uygulamaları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70"/>
              </a:spcBef>
              <a:buSzPct val="93750"/>
              <a:buFont typeface="Arial" panose="020B0604020202020204" pitchFamily="34" charset="0"/>
              <a:buChar char="•"/>
              <a:tabLst>
                <a:tab pos="273685" algn="l"/>
              </a:tabLst>
            </a:pPr>
            <a:r>
              <a:rPr lang="en-US"/>
              <a:t>Kişisel</a:t>
            </a:r>
            <a:r>
              <a:rPr lang="en-US" spc="-40"/>
              <a:t> </a:t>
            </a:r>
            <a:r>
              <a:rPr lang="en-US"/>
              <a:t>hijyen</a:t>
            </a:r>
            <a:r>
              <a:rPr lang="en-US" spc="-40"/>
              <a:t> </a:t>
            </a:r>
            <a:r>
              <a:rPr lang="en-US"/>
              <a:t>ve</a:t>
            </a:r>
            <a:r>
              <a:rPr lang="en-US" spc="-40"/>
              <a:t> </a:t>
            </a:r>
            <a:r>
              <a:rPr lang="en-US"/>
              <a:t>el</a:t>
            </a:r>
            <a:r>
              <a:rPr lang="en-US" spc="-40"/>
              <a:t> </a:t>
            </a:r>
            <a:r>
              <a:rPr lang="en-US" spc="-10"/>
              <a:t>yıkama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70"/>
              </a:spcBef>
              <a:buSzPct val="93750"/>
              <a:buFont typeface="Arial" panose="020B0604020202020204" pitchFamily="34" charset="0"/>
              <a:buChar char="•"/>
              <a:tabLst>
                <a:tab pos="273685" algn="l"/>
              </a:tabLst>
            </a:pPr>
            <a:r>
              <a:rPr lang="en-US"/>
              <a:t>Zararlılarla</a:t>
            </a:r>
            <a:r>
              <a:rPr lang="en-US" spc="-100"/>
              <a:t> </a:t>
            </a:r>
            <a:r>
              <a:rPr lang="en-US"/>
              <a:t>mücadele</a:t>
            </a:r>
            <a:r>
              <a:rPr lang="en-US" spc="-100"/>
              <a:t> </a:t>
            </a:r>
            <a:r>
              <a:rPr lang="en-US" spc="-10"/>
              <a:t>uygulamaları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A24AA849-C7AB-6EC6-1B0F-E547B607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ject 2" descr="meyve, doğal gıdalar, sebze, üretmek, mahsul içeren bir resim&#10;&#10;Açıklama otomatik olarak oluşturuldu">
            <a:extLst>
              <a:ext uri="{FF2B5EF4-FFF2-40B4-BE49-F238E27FC236}">
                <a16:creationId xmlns:a16="http://schemas.microsoft.com/office/drawing/2014/main" id="{423C987E-15D9-7355-C403-2DA8BD91FC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1331" y="4929217"/>
            <a:ext cx="2066062" cy="1460017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1ACEAB6B-773A-6A3A-1750-FE884AE6C8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3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22B1B8-0CA0-B075-67BA-C51C784C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0E34A3B-F423-54C5-3DBF-66CC9FF0C7B5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3400" b="1"/>
              <a:t>KIRMIZI</a:t>
            </a:r>
            <a:r>
              <a:rPr lang="en-US" sz="3400" b="1" spc="-55"/>
              <a:t> </a:t>
            </a:r>
            <a:r>
              <a:rPr lang="en-US" sz="3400" b="1"/>
              <a:t>ET,</a:t>
            </a:r>
            <a:r>
              <a:rPr lang="en-US" sz="3400" b="1" spc="-50"/>
              <a:t> </a:t>
            </a:r>
            <a:r>
              <a:rPr lang="en-US" sz="3400" b="1"/>
              <a:t>BEYAZ</a:t>
            </a:r>
            <a:r>
              <a:rPr lang="en-US" sz="3400" b="1" spc="-50"/>
              <a:t> </a:t>
            </a:r>
            <a:r>
              <a:rPr lang="en-US" sz="3400" b="1"/>
              <a:t>ET</a:t>
            </a:r>
            <a:r>
              <a:rPr lang="en-US" sz="3400" b="1" spc="-50"/>
              <a:t> </a:t>
            </a:r>
            <a:r>
              <a:rPr lang="en-US" sz="3400" b="1"/>
              <a:t>VE</a:t>
            </a:r>
            <a:r>
              <a:rPr lang="en-US" sz="3400" b="1" spc="-50"/>
              <a:t> </a:t>
            </a:r>
            <a:r>
              <a:rPr lang="en-US" sz="3400" b="1"/>
              <a:t>BALIK</a:t>
            </a:r>
            <a:r>
              <a:rPr lang="en-US" sz="3400" b="1" spc="-50"/>
              <a:t> </a:t>
            </a:r>
            <a:r>
              <a:rPr lang="en-US" sz="3400" b="1"/>
              <a:t>MAL</a:t>
            </a:r>
            <a:r>
              <a:rPr lang="en-US" sz="3400" b="1" spc="-50"/>
              <a:t> </a:t>
            </a:r>
            <a:r>
              <a:rPr lang="en-US" sz="3400" b="1"/>
              <a:t>KABUL</a:t>
            </a:r>
            <a:r>
              <a:rPr lang="en-US" sz="3400" b="1" spc="-50"/>
              <a:t> </a:t>
            </a:r>
            <a:r>
              <a:rPr lang="en-US" sz="3400" b="1" spc="-10"/>
              <a:t>KRİTERLERİ</a:t>
            </a:r>
            <a:endParaRPr lang="en-US" sz="3400" b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93F1CCE-9A1A-8BD6-3092-C77F0561DCBF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1000" indent="-228600">
              <a:lnSpc>
                <a:spcPct val="90000"/>
              </a:lnSpc>
              <a:spcBef>
                <a:spcPts val="370"/>
              </a:spcBef>
              <a:buSzPct val="93750"/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/>
              <a:t>Donuk</a:t>
            </a:r>
            <a:r>
              <a:rPr lang="en-US" spc="-20"/>
              <a:t> </a:t>
            </a:r>
            <a:r>
              <a:rPr lang="en-US"/>
              <a:t>etler</a:t>
            </a:r>
            <a:r>
              <a:rPr lang="en-US" spc="-20"/>
              <a:t> </a:t>
            </a:r>
            <a:r>
              <a:rPr lang="en-US"/>
              <a:t>temiz</a:t>
            </a:r>
            <a:r>
              <a:rPr lang="en-US" spc="-15"/>
              <a:t> </a:t>
            </a:r>
            <a:r>
              <a:rPr lang="en-US"/>
              <a:t>frigofirikaraçlarla</a:t>
            </a:r>
            <a:r>
              <a:rPr lang="en-US" spc="-20"/>
              <a:t> </a:t>
            </a:r>
            <a:r>
              <a:rPr lang="en-US"/>
              <a:t>sevk</a:t>
            </a:r>
            <a:r>
              <a:rPr lang="en-US" spc="-15"/>
              <a:t> </a:t>
            </a:r>
            <a:r>
              <a:rPr lang="en-US" spc="-10"/>
              <a:t>edilmelidir.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70"/>
              </a:spcBef>
              <a:buSzPct val="93750"/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/>
              <a:t>Frigofirikaraç sıcaklığı -18 (+-3) </a:t>
            </a:r>
            <a:r>
              <a:rPr lang="en-US" spc="-10"/>
              <a:t>olmalıdır.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70"/>
              </a:spcBef>
              <a:buSzPct val="93750"/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/>
              <a:t>Et</a:t>
            </a:r>
            <a:r>
              <a:rPr lang="en-US" spc="-25"/>
              <a:t> </a:t>
            </a:r>
            <a:r>
              <a:rPr lang="en-US"/>
              <a:t>ve</a:t>
            </a:r>
            <a:r>
              <a:rPr lang="en-US" spc="-20"/>
              <a:t> </a:t>
            </a:r>
            <a:r>
              <a:rPr lang="en-US"/>
              <a:t>et</a:t>
            </a:r>
            <a:r>
              <a:rPr lang="en-US" spc="-20"/>
              <a:t> </a:t>
            </a:r>
            <a:r>
              <a:rPr lang="en-US"/>
              <a:t>ürünleri</a:t>
            </a:r>
            <a:r>
              <a:rPr lang="en-US" spc="-20"/>
              <a:t> </a:t>
            </a:r>
            <a:r>
              <a:rPr lang="en-US"/>
              <a:t>-18</a:t>
            </a:r>
            <a:r>
              <a:rPr lang="en-US" spc="-20"/>
              <a:t> </a:t>
            </a:r>
            <a:r>
              <a:rPr lang="en-US"/>
              <a:t>C0(+-3)</a:t>
            </a:r>
            <a:r>
              <a:rPr lang="en-US" spc="-20"/>
              <a:t> </a:t>
            </a:r>
            <a:r>
              <a:rPr lang="en-US" spc="-10"/>
              <a:t>olmalı.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70"/>
              </a:spcBef>
              <a:buSzPct val="93750"/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pc="-10"/>
              <a:t>Termometreyle</a:t>
            </a:r>
            <a:r>
              <a:rPr lang="en-US" spc="-15"/>
              <a:t> </a:t>
            </a:r>
            <a:r>
              <a:rPr lang="en-US"/>
              <a:t>ölçümler</a:t>
            </a:r>
            <a:r>
              <a:rPr lang="en-US" spc="-10"/>
              <a:t> yapılmalıdır.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70"/>
              </a:spcBef>
              <a:buSzPct val="93750"/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/>
              <a:t>Veteriner</a:t>
            </a:r>
            <a:r>
              <a:rPr lang="en-US" spc="-55"/>
              <a:t> </a:t>
            </a:r>
            <a:r>
              <a:rPr lang="en-US"/>
              <a:t>sağlık</a:t>
            </a:r>
            <a:r>
              <a:rPr lang="en-US" spc="-55"/>
              <a:t> </a:t>
            </a:r>
            <a:r>
              <a:rPr lang="en-US"/>
              <a:t>raporu</a:t>
            </a:r>
            <a:r>
              <a:rPr lang="en-US" spc="-50"/>
              <a:t> </a:t>
            </a:r>
            <a:r>
              <a:rPr lang="en-US" spc="-10"/>
              <a:t>olmalı.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70"/>
              </a:spcBef>
              <a:buSzPct val="93750"/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/>
              <a:t>Araç</a:t>
            </a:r>
            <a:r>
              <a:rPr lang="en-US" spc="-30"/>
              <a:t> </a:t>
            </a:r>
            <a:r>
              <a:rPr lang="en-US" spc="-10"/>
              <a:t>dezenfeksiyon</a:t>
            </a:r>
            <a:r>
              <a:rPr lang="en-US" spc="-25"/>
              <a:t> </a:t>
            </a:r>
            <a:r>
              <a:rPr lang="en-US"/>
              <a:t>belgesi</a:t>
            </a:r>
            <a:r>
              <a:rPr lang="en-US" spc="-25"/>
              <a:t> </a:t>
            </a:r>
            <a:r>
              <a:rPr lang="en-US" spc="-10"/>
              <a:t>olmalı.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6496139E-1590-7402-B22A-A244F23DF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 descr="çizim, oğlan, meyve, çizgi film içeren bir resim&#10;&#10;Açıklama otomatik olarak oluşturuldu">
            <a:extLst>
              <a:ext uri="{FF2B5EF4-FFF2-40B4-BE49-F238E27FC236}">
                <a16:creationId xmlns:a16="http://schemas.microsoft.com/office/drawing/2014/main" id="{ECA88736-ED85-B823-C0F6-2968C57FC1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4928356"/>
            <a:ext cx="2066062" cy="146173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1EA88166-0640-D823-6EDE-C077546F23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76BF4-988F-9248-E437-78E6FDA8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73BA2A4-1A98-45F2-83CB-A0C6C1B7ACE7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3400" b="1"/>
              <a:t>KIRMIZI</a:t>
            </a:r>
            <a:r>
              <a:rPr lang="en-US" sz="3400" b="1" spc="-55"/>
              <a:t> </a:t>
            </a:r>
            <a:r>
              <a:rPr lang="en-US" sz="3400" b="1"/>
              <a:t>ET,</a:t>
            </a:r>
            <a:r>
              <a:rPr lang="en-US" sz="3400" b="1" spc="-50"/>
              <a:t> </a:t>
            </a:r>
            <a:r>
              <a:rPr lang="en-US" sz="3400" b="1"/>
              <a:t>BEYAZ</a:t>
            </a:r>
            <a:r>
              <a:rPr lang="en-US" sz="3400" b="1" spc="-50"/>
              <a:t> </a:t>
            </a:r>
            <a:r>
              <a:rPr lang="en-US" sz="3400" b="1"/>
              <a:t>ET</a:t>
            </a:r>
            <a:r>
              <a:rPr lang="en-US" sz="3400" b="1" spc="-50"/>
              <a:t> </a:t>
            </a:r>
            <a:r>
              <a:rPr lang="en-US" sz="3400" b="1"/>
              <a:t>VE</a:t>
            </a:r>
            <a:r>
              <a:rPr lang="en-US" sz="3400" b="1" spc="-50"/>
              <a:t> </a:t>
            </a:r>
            <a:r>
              <a:rPr lang="en-US" sz="3400" b="1"/>
              <a:t>BALIK</a:t>
            </a:r>
            <a:r>
              <a:rPr lang="en-US" sz="3400" b="1" spc="-50"/>
              <a:t> </a:t>
            </a:r>
            <a:r>
              <a:rPr lang="en-US" sz="3400" b="1"/>
              <a:t>MAL</a:t>
            </a:r>
            <a:r>
              <a:rPr lang="en-US" sz="3400" b="1" spc="-50"/>
              <a:t> </a:t>
            </a:r>
            <a:r>
              <a:rPr lang="en-US" sz="3400" b="1"/>
              <a:t>KABUL</a:t>
            </a:r>
            <a:r>
              <a:rPr lang="en-US" sz="3400" b="1" spc="-50"/>
              <a:t> </a:t>
            </a:r>
            <a:r>
              <a:rPr lang="en-US" sz="3400" b="1" spc="-10"/>
              <a:t>KRİTERLERİ</a:t>
            </a:r>
            <a:endParaRPr lang="en-US" sz="3400" b="1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409AD1-AECF-4D1B-ADAB-2193F6C74A16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101" indent="-228600">
              <a:lnSpc>
                <a:spcPct val="90000"/>
              </a:lnSpc>
              <a:spcBef>
                <a:spcPts val="620"/>
              </a:spcBef>
              <a:buSzPct val="93750"/>
              <a:buFont typeface="Arial" panose="020B0604020202020204" pitchFamily="34" charset="0"/>
              <a:buChar char="•"/>
              <a:tabLst>
                <a:tab pos="297180" algn="l"/>
              </a:tabLst>
            </a:pPr>
            <a:endParaRPr lang="en-US" baseline="1157"/>
          </a:p>
          <a:p>
            <a:pPr marL="380365" marR="195580" indent="-228600">
              <a:lnSpc>
                <a:spcPct val="90000"/>
              </a:lnSpc>
              <a:spcBef>
                <a:spcPts val="665"/>
              </a:spcBef>
              <a:buSzPct val="9375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lang="en-US"/>
              <a:t>Üründe çözünme ve yumuşama kesinlikle olmamalı.</a:t>
            </a:r>
          </a:p>
          <a:p>
            <a:pPr marL="380365" marR="195580" indent="-228600">
              <a:lnSpc>
                <a:spcPct val="90000"/>
              </a:lnSpc>
              <a:spcBef>
                <a:spcPts val="665"/>
              </a:spcBef>
              <a:buSzPct val="9375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lang="en-US"/>
              <a:t>Ambalajlı ürünlerde yırtılma, patlama, şişme olmamalı.</a:t>
            </a:r>
          </a:p>
          <a:p>
            <a:pPr marL="380365" marR="195580" indent="-228600">
              <a:lnSpc>
                <a:spcPct val="90000"/>
              </a:lnSpc>
              <a:spcBef>
                <a:spcPts val="665"/>
              </a:spcBef>
              <a:buSzPct val="9375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lang="en-US"/>
              <a:t>Ambalaj</a:t>
            </a:r>
            <a:r>
              <a:rPr lang="en-US" spc="-35"/>
              <a:t> </a:t>
            </a:r>
            <a:r>
              <a:rPr lang="en-US"/>
              <a:t>dışından</a:t>
            </a:r>
            <a:r>
              <a:rPr lang="en-US" spc="-35"/>
              <a:t> </a:t>
            </a:r>
            <a:r>
              <a:rPr lang="en-US"/>
              <a:t>bakıldığında</a:t>
            </a:r>
            <a:r>
              <a:rPr lang="en-US" spc="-30"/>
              <a:t> </a:t>
            </a:r>
            <a:r>
              <a:rPr lang="en-US"/>
              <a:t>çeşitli</a:t>
            </a:r>
            <a:r>
              <a:rPr lang="en-US" spc="-35"/>
              <a:t> </a:t>
            </a:r>
            <a:r>
              <a:rPr lang="en-US"/>
              <a:t>yerlerde</a:t>
            </a:r>
            <a:r>
              <a:rPr lang="en-US" spc="-30"/>
              <a:t> </a:t>
            </a:r>
            <a:r>
              <a:rPr lang="en-US" spc="-10"/>
              <a:t>morluk, </a:t>
            </a:r>
            <a:r>
              <a:rPr lang="en-US"/>
              <a:t>yeşerme</a:t>
            </a:r>
            <a:r>
              <a:rPr lang="en-US" spc="-20"/>
              <a:t> </a:t>
            </a:r>
            <a:r>
              <a:rPr lang="en-US"/>
              <a:t>ve</a:t>
            </a:r>
            <a:r>
              <a:rPr lang="en-US" spc="-20"/>
              <a:t> </a:t>
            </a:r>
            <a:r>
              <a:rPr lang="en-US"/>
              <a:t>sararma</a:t>
            </a:r>
            <a:r>
              <a:rPr lang="en-US" spc="-20"/>
              <a:t> </a:t>
            </a:r>
            <a:r>
              <a:rPr lang="en-US"/>
              <a:t>göze</a:t>
            </a:r>
            <a:r>
              <a:rPr lang="en-US" spc="-20"/>
              <a:t> </a:t>
            </a:r>
            <a:r>
              <a:rPr lang="en-US"/>
              <a:t>çarpıyor</a:t>
            </a:r>
            <a:r>
              <a:rPr lang="en-US" spc="-20"/>
              <a:t> </a:t>
            </a:r>
            <a:r>
              <a:rPr lang="en-US"/>
              <a:t>ise</a:t>
            </a:r>
            <a:r>
              <a:rPr lang="en-US" spc="-15"/>
              <a:t> </a:t>
            </a:r>
            <a:r>
              <a:rPr lang="en-US"/>
              <a:t>mal</a:t>
            </a:r>
            <a:r>
              <a:rPr lang="en-US" spc="-20"/>
              <a:t> </a:t>
            </a:r>
            <a:r>
              <a:rPr lang="en-US" spc="-10"/>
              <a:t>kabul edilmemeli.</a:t>
            </a:r>
            <a:endParaRPr lang="en-US"/>
          </a:p>
          <a:p>
            <a:pPr marL="381001" indent="-228600">
              <a:lnSpc>
                <a:spcPct val="90000"/>
              </a:lnSpc>
              <a:spcBef>
                <a:spcPts val="480"/>
              </a:spcBef>
              <a:buSzPct val="9375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lang="en-US"/>
              <a:t>Ürünler</a:t>
            </a:r>
            <a:r>
              <a:rPr lang="en-US" spc="-30"/>
              <a:t> </a:t>
            </a:r>
            <a:r>
              <a:rPr lang="en-US"/>
              <a:t>en</a:t>
            </a:r>
            <a:r>
              <a:rPr lang="en-US" spc="-30"/>
              <a:t> </a:t>
            </a:r>
            <a:r>
              <a:rPr lang="en-US"/>
              <a:t>geç</a:t>
            </a:r>
            <a:r>
              <a:rPr lang="en-US" spc="-25"/>
              <a:t> </a:t>
            </a:r>
            <a:r>
              <a:rPr lang="en-US"/>
              <a:t>15</a:t>
            </a:r>
            <a:r>
              <a:rPr lang="en-US" spc="-30"/>
              <a:t> </a:t>
            </a:r>
            <a:r>
              <a:rPr lang="en-US"/>
              <a:t>dkiçinde</a:t>
            </a:r>
            <a:r>
              <a:rPr lang="en-US" spc="-30"/>
              <a:t> </a:t>
            </a:r>
            <a:r>
              <a:rPr lang="en-US" spc="-10"/>
              <a:t>deepfreezerlerealınmalı.</a:t>
            </a:r>
            <a:endParaRPr lang="en-US"/>
          </a:p>
          <a:p>
            <a:pPr marL="381001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lang="en-US"/>
              <a:t>Ürünler</a:t>
            </a:r>
            <a:r>
              <a:rPr lang="en-US" spc="-60"/>
              <a:t> </a:t>
            </a:r>
            <a:r>
              <a:rPr lang="en-US"/>
              <a:t>plastik</a:t>
            </a:r>
            <a:r>
              <a:rPr lang="en-US" spc="-55"/>
              <a:t> </a:t>
            </a:r>
            <a:r>
              <a:rPr lang="en-US"/>
              <a:t>paletlerde</a:t>
            </a:r>
            <a:r>
              <a:rPr lang="en-US" spc="-60"/>
              <a:t> </a:t>
            </a:r>
            <a:r>
              <a:rPr lang="en-US"/>
              <a:t>depolara</a:t>
            </a:r>
            <a:r>
              <a:rPr lang="en-US" spc="-55"/>
              <a:t> </a:t>
            </a:r>
            <a:r>
              <a:rPr lang="en-US" spc="-10"/>
              <a:t>alınmalı.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2C6A3C04-28CF-3DB5-3F87-DEC855E56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 descr="çizim, oğlan, meyve, çizgi film içeren bir resim">
            <a:extLst>
              <a:ext uri="{FF2B5EF4-FFF2-40B4-BE49-F238E27FC236}">
                <a16:creationId xmlns:a16="http://schemas.microsoft.com/office/drawing/2014/main" id="{A65FD853-2981-90BF-8EB1-A1527D303B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4928356"/>
            <a:ext cx="2066062" cy="146173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72F9286A-1B5D-34B1-FA11-BB29295B8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90D30-1FB1-7277-6979-DFB01FE39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B49ACEF-94FD-B727-2FE5-DA27531B49E3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17600">
              <a:spcAft>
                <a:spcPts val="600"/>
              </a:spcAft>
            </a:pPr>
            <a:r>
              <a:rPr lang="en-US" sz="3700" b="1"/>
              <a:t>MEYVE</a:t>
            </a:r>
            <a:r>
              <a:rPr lang="en-US" sz="3700" b="1" spc="-70"/>
              <a:t> </a:t>
            </a:r>
            <a:r>
              <a:rPr lang="en-US" sz="3700" b="1"/>
              <a:t>&amp;</a:t>
            </a:r>
            <a:r>
              <a:rPr lang="en-US" sz="3700" b="1" spc="-55"/>
              <a:t> </a:t>
            </a:r>
            <a:r>
              <a:rPr lang="en-US" sz="3700" b="1"/>
              <a:t>SEBZE</a:t>
            </a:r>
            <a:r>
              <a:rPr lang="en-US" sz="3700" b="1" spc="-60"/>
              <a:t> </a:t>
            </a:r>
            <a:r>
              <a:rPr lang="en-US" sz="3700" b="1"/>
              <a:t>MAL</a:t>
            </a:r>
            <a:r>
              <a:rPr lang="en-US" sz="3700" b="1" spc="-55"/>
              <a:t> </a:t>
            </a:r>
            <a:r>
              <a:rPr lang="en-US" sz="3700" b="1"/>
              <a:t>KABUL</a:t>
            </a:r>
            <a:r>
              <a:rPr lang="en-US" sz="3700" b="1" spc="-55"/>
              <a:t> </a:t>
            </a:r>
            <a:r>
              <a:rPr lang="en-US" sz="3700" b="1" spc="-10"/>
              <a:t>KRİTERLERİ</a:t>
            </a:r>
            <a:endParaRPr lang="en-US" sz="3700" b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266E460-9065-65B1-4C94-2B4BB6A8F73A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SzPct val="93750"/>
              <a:buFont typeface="Arial" panose="020B0604020202020204" pitchFamily="34" charset="0"/>
              <a:buChar char="•"/>
              <a:tabLst>
                <a:tab pos="251460" algn="l"/>
              </a:tabLst>
            </a:pPr>
            <a:endParaRPr lang="en-US"/>
          </a:p>
          <a:p>
            <a:pPr marL="354965" marR="149860" indent="-228600">
              <a:lnSpc>
                <a:spcPct val="90000"/>
              </a:lnSpc>
              <a:spcBef>
                <a:spcPts val="670"/>
              </a:spcBef>
              <a:buSzPct val="93750"/>
              <a:buFont typeface="Arial" panose="020B0604020202020204" pitchFamily="34" charset="0"/>
              <a:buChar char="•"/>
              <a:tabLst>
                <a:tab pos="251460" algn="l"/>
              </a:tabLst>
            </a:pPr>
            <a:r>
              <a:rPr lang="en-US"/>
              <a:t>Ürün temiz, </a:t>
            </a:r>
            <a:r>
              <a:rPr lang="en-US" baseline="2314"/>
              <a:t>siyah</a:t>
            </a:r>
            <a:r>
              <a:rPr lang="en-US" spc="-37" baseline="2314"/>
              <a:t> </a:t>
            </a:r>
            <a:r>
              <a:rPr lang="en-US" baseline="2314"/>
              <a:t>olmayan</a:t>
            </a:r>
            <a:r>
              <a:rPr lang="en-US" spc="-37" baseline="2314"/>
              <a:t> </a:t>
            </a:r>
            <a:r>
              <a:rPr lang="en-US" baseline="2314"/>
              <a:t>(siyah</a:t>
            </a:r>
            <a:r>
              <a:rPr lang="en-US" spc="-30" baseline="2314"/>
              <a:t> </a:t>
            </a:r>
            <a:r>
              <a:rPr lang="en-US" baseline="2314"/>
              <a:t>kasalar</a:t>
            </a:r>
            <a:r>
              <a:rPr lang="en-US" spc="-37" baseline="2314"/>
              <a:t> </a:t>
            </a:r>
            <a:r>
              <a:rPr lang="en-US" baseline="2314"/>
              <a:t>genellikle</a:t>
            </a:r>
            <a:r>
              <a:rPr lang="en-US" spc="-37" baseline="2314"/>
              <a:t> </a:t>
            </a:r>
            <a:r>
              <a:rPr lang="en-US" baseline="2314"/>
              <a:t>gıda</a:t>
            </a:r>
            <a:r>
              <a:rPr lang="en-US" spc="-37" baseline="2314"/>
              <a:t> ile</a:t>
            </a:r>
            <a:r>
              <a:rPr lang="en-US"/>
              <a:t>teması</a:t>
            </a:r>
            <a:r>
              <a:rPr lang="en-US" spc="-20"/>
              <a:t> </a:t>
            </a:r>
            <a:r>
              <a:rPr lang="en-US"/>
              <a:t>uygun</a:t>
            </a:r>
            <a:r>
              <a:rPr lang="en-US" spc="-20"/>
              <a:t> </a:t>
            </a:r>
            <a:r>
              <a:rPr lang="en-US"/>
              <a:t>olmayan</a:t>
            </a:r>
            <a:r>
              <a:rPr lang="en-US" spc="-20"/>
              <a:t> </a:t>
            </a:r>
            <a:r>
              <a:rPr lang="en-US"/>
              <a:t>geri</a:t>
            </a:r>
            <a:r>
              <a:rPr lang="en-US" spc="-20"/>
              <a:t> </a:t>
            </a:r>
            <a:r>
              <a:rPr lang="en-US"/>
              <a:t>dönüşüm</a:t>
            </a:r>
            <a:r>
              <a:rPr lang="en-US" spc="-20"/>
              <a:t> </a:t>
            </a:r>
            <a:r>
              <a:rPr lang="en-US" spc="-10"/>
              <a:t>malzemelerinden</a:t>
            </a:r>
            <a:r>
              <a:rPr lang="en-US" spc="-20"/>
              <a:t> </a:t>
            </a:r>
            <a:r>
              <a:rPr lang="en-US" spc="-10"/>
              <a:t>yapıldığı </a:t>
            </a:r>
            <a:r>
              <a:rPr lang="en-US"/>
              <a:t>için),</a:t>
            </a:r>
            <a:r>
              <a:rPr lang="en-US" spc="-25"/>
              <a:t> </a:t>
            </a:r>
            <a:r>
              <a:rPr lang="en-US"/>
              <a:t>tercihen</a:t>
            </a:r>
            <a:r>
              <a:rPr lang="en-US" spc="-25"/>
              <a:t> </a:t>
            </a:r>
            <a:r>
              <a:rPr lang="en-US"/>
              <a:t>yeşil</a:t>
            </a:r>
            <a:r>
              <a:rPr lang="en-US" spc="-25"/>
              <a:t> </a:t>
            </a:r>
            <a:r>
              <a:rPr lang="en-US"/>
              <a:t>ya</a:t>
            </a:r>
            <a:r>
              <a:rPr lang="en-US" spc="-25"/>
              <a:t> </a:t>
            </a:r>
            <a:r>
              <a:rPr lang="en-US"/>
              <a:t>da</a:t>
            </a:r>
            <a:r>
              <a:rPr lang="en-US" spc="-20"/>
              <a:t> </a:t>
            </a:r>
            <a:r>
              <a:rPr lang="en-US"/>
              <a:t>mavi</a:t>
            </a:r>
            <a:r>
              <a:rPr lang="en-US" spc="-25"/>
              <a:t> </a:t>
            </a:r>
            <a:r>
              <a:rPr lang="en-US"/>
              <a:t>plastik</a:t>
            </a:r>
            <a:r>
              <a:rPr lang="en-US" spc="-25"/>
              <a:t> </a:t>
            </a:r>
            <a:r>
              <a:rPr lang="en-US"/>
              <a:t>kasalarda</a:t>
            </a:r>
            <a:r>
              <a:rPr lang="en-US" spc="-25"/>
              <a:t> </a:t>
            </a:r>
            <a:r>
              <a:rPr lang="en-US"/>
              <a:t>sevk</a:t>
            </a:r>
            <a:r>
              <a:rPr lang="en-US" spc="-20"/>
              <a:t> </a:t>
            </a:r>
            <a:r>
              <a:rPr lang="en-US" spc="-10"/>
              <a:t>edilmiş</a:t>
            </a:r>
            <a:r>
              <a:rPr lang="en-US"/>
              <a:t> </a:t>
            </a:r>
            <a:r>
              <a:rPr lang="en-US" spc="-10"/>
              <a:t>olmalı.</a:t>
            </a:r>
            <a:endParaRPr lang="en-US"/>
          </a:p>
          <a:p>
            <a:pPr marL="354965" marR="149860" indent="-228600">
              <a:lnSpc>
                <a:spcPct val="90000"/>
              </a:lnSpc>
              <a:spcBef>
                <a:spcPts val="670"/>
              </a:spcBef>
              <a:buSzPct val="93750"/>
              <a:buFont typeface="Arial" panose="020B0604020202020204" pitchFamily="34" charset="0"/>
              <a:buChar char="•"/>
              <a:tabLst>
                <a:tab pos="251460" algn="l"/>
              </a:tabLst>
            </a:pPr>
            <a:r>
              <a:rPr lang="en-US"/>
              <a:t>Kendine</a:t>
            </a:r>
            <a:r>
              <a:rPr lang="en-US" spc="-20"/>
              <a:t> </a:t>
            </a:r>
            <a:r>
              <a:rPr lang="en-US"/>
              <a:t>has</a:t>
            </a:r>
            <a:r>
              <a:rPr lang="en-US" spc="-15"/>
              <a:t> </a:t>
            </a:r>
            <a:r>
              <a:rPr lang="en-US"/>
              <a:t>tat</a:t>
            </a:r>
            <a:r>
              <a:rPr lang="en-US" spc="-15"/>
              <a:t> </a:t>
            </a:r>
            <a:r>
              <a:rPr lang="en-US"/>
              <a:t>,</a:t>
            </a:r>
            <a:r>
              <a:rPr lang="en-US" spc="-20"/>
              <a:t> </a:t>
            </a:r>
            <a:r>
              <a:rPr lang="en-US"/>
              <a:t>koku</a:t>
            </a:r>
            <a:r>
              <a:rPr lang="en-US" spc="-15"/>
              <a:t> </a:t>
            </a:r>
            <a:r>
              <a:rPr lang="en-US"/>
              <a:t>ve</a:t>
            </a:r>
            <a:r>
              <a:rPr lang="en-US" spc="-15"/>
              <a:t> </a:t>
            </a:r>
            <a:r>
              <a:rPr lang="en-US"/>
              <a:t>görünümde</a:t>
            </a:r>
            <a:r>
              <a:rPr lang="en-US" spc="-20"/>
              <a:t> </a:t>
            </a:r>
            <a:r>
              <a:rPr lang="en-US"/>
              <a:t>olmalı.</a:t>
            </a:r>
            <a:r>
              <a:rPr lang="en-US" spc="-15"/>
              <a:t> </a:t>
            </a:r>
            <a:r>
              <a:rPr lang="en-US"/>
              <a:t>Çürümüş</a:t>
            </a:r>
            <a:r>
              <a:rPr lang="en-US" spc="-15"/>
              <a:t> </a:t>
            </a:r>
            <a:r>
              <a:rPr lang="en-US"/>
              <a:t>ve</a:t>
            </a:r>
            <a:r>
              <a:rPr lang="en-US" spc="-20"/>
              <a:t> </a:t>
            </a:r>
            <a:r>
              <a:rPr lang="en-US" spc="-10"/>
              <a:t>küflü olmamalı.</a:t>
            </a:r>
            <a:endParaRPr lang="en-US"/>
          </a:p>
          <a:p>
            <a:pPr marL="355600" indent="-228600">
              <a:lnSpc>
                <a:spcPct val="90000"/>
              </a:lnSpc>
              <a:spcBef>
                <a:spcPts val="500"/>
              </a:spcBef>
              <a:buSzPct val="93750"/>
              <a:buFont typeface="Arial" panose="020B0604020202020204" pitchFamily="34" charset="0"/>
              <a:buChar char="•"/>
              <a:tabLst>
                <a:tab pos="251460" algn="l"/>
              </a:tabLst>
            </a:pPr>
            <a:r>
              <a:rPr lang="en-US"/>
              <a:t>Düzgün</a:t>
            </a:r>
            <a:r>
              <a:rPr lang="en-US" spc="-50"/>
              <a:t> </a:t>
            </a:r>
            <a:r>
              <a:rPr lang="en-US"/>
              <a:t>istiflenmiş</a:t>
            </a:r>
            <a:r>
              <a:rPr lang="en-US" spc="-35"/>
              <a:t> </a:t>
            </a:r>
            <a:r>
              <a:rPr lang="en-US"/>
              <a:t>olmalı,</a:t>
            </a:r>
            <a:r>
              <a:rPr lang="en-US" spc="-35"/>
              <a:t> </a:t>
            </a:r>
            <a:r>
              <a:rPr lang="en-US"/>
              <a:t>birbirini</a:t>
            </a:r>
            <a:r>
              <a:rPr lang="en-US" spc="-40"/>
              <a:t> </a:t>
            </a:r>
            <a:r>
              <a:rPr lang="en-US" spc="-10"/>
              <a:t>ezmemeli.</a:t>
            </a:r>
            <a:endParaRPr lang="en-US"/>
          </a:p>
          <a:p>
            <a:pPr marL="355600" indent="-228600">
              <a:lnSpc>
                <a:spcPct val="90000"/>
              </a:lnSpc>
              <a:spcBef>
                <a:spcPts val="560"/>
              </a:spcBef>
              <a:buSzPct val="93750"/>
              <a:buFont typeface="Arial" panose="020B0604020202020204" pitchFamily="34" charset="0"/>
              <a:buChar char="•"/>
              <a:tabLst>
                <a:tab pos="251460" algn="l"/>
              </a:tabLst>
            </a:pPr>
            <a:r>
              <a:rPr lang="en-US"/>
              <a:t>Fazla</a:t>
            </a:r>
            <a:r>
              <a:rPr lang="en-US" spc="-10"/>
              <a:t> </a:t>
            </a:r>
            <a:r>
              <a:rPr lang="en-US"/>
              <a:t>olgun</a:t>
            </a:r>
            <a:r>
              <a:rPr lang="en-US" spc="-10"/>
              <a:t> </a:t>
            </a:r>
            <a:r>
              <a:rPr lang="en-US"/>
              <a:t>ya</a:t>
            </a:r>
            <a:r>
              <a:rPr lang="en-US" spc="-10"/>
              <a:t> </a:t>
            </a:r>
            <a:r>
              <a:rPr lang="en-US"/>
              <a:t>da</a:t>
            </a:r>
            <a:r>
              <a:rPr lang="en-US" spc="-10"/>
              <a:t> </a:t>
            </a:r>
            <a:r>
              <a:rPr lang="en-US"/>
              <a:t>ham</a:t>
            </a:r>
            <a:r>
              <a:rPr lang="en-US" spc="-10"/>
              <a:t> olmamalı.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89D5C0C9-6E37-AB03-FFE9-C2BD78DC5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 descr="kırpıntı çizim, insan yüzü, giyim, çizgi film içeren bir resim">
            <a:extLst>
              <a:ext uri="{FF2B5EF4-FFF2-40B4-BE49-F238E27FC236}">
                <a16:creationId xmlns:a16="http://schemas.microsoft.com/office/drawing/2014/main" id="{0FF95B3C-C935-D0CC-745D-036A1DFF0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5023912"/>
            <a:ext cx="2066062" cy="1270627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5B2F031C-E165-3865-5CA6-30BC5B60D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15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6987-C5B3-D22F-0B8F-DCFE39128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F7FEB785-32C9-5F19-0078-B4642FFBD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67852CE-D080-2B7B-7845-8E93E4858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BEC64E8A-1616-CB41-709D-604F17A54C38}"/>
              </a:ext>
            </a:extLst>
          </p:cNvPr>
          <p:cNvSpPr txBox="1">
            <a:spLocks/>
          </p:cNvSpPr>
          <p:nvPr/>
        </p:nvSpPr>
        <p:spPr>
          <a:xfrm>
            <a:off x="2146216" y="576000"/>
            <a:ext cx="7899568" cy="723698"/>
          </a:xfrm>
          <a:prstGeom prst="rect">
            <a:avLst/>
          </a:prstGeom>
        </p:spPr>
        <p:txBody>
          <a:bodyPr vert="horz" wrap="square" lIns="0" tIns="411899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2770" algn="ctr">
              <a:lnSpc>
                <a:spcPct val="100000"/>
              </a:lnSpc>
              <a:spcBef>
                <a:spcPts val="95"/>
              </a:spcBef>
            </a:pPr>
            <a:r>
              <a:rPr lang="en-US" sz="2000" b="1" dirty="0"/>
              <a:t>ŞARKÜTERİ</a:t>
            </a:r>
            <a:r>
              <a:rPr lang="en-US" sz="2000" b="1" spc="-95" dirty="0"/>
              <a:t> </a:t>
            </a:r>
            <a:r>
              <a:rPr lang="en-US" sz="2000" b="1" dirty="0"/>
              <a:t>ÜRÜNLERİ</a:t>
            </a:r>
            <a:r>
              <a:rPr lang="en-US" sz="2000" b="1" spc="-95" dirty="0"/>
              <a:t> </a:t>
            </a:r>
            <a:r>
              <a:rPr lang="en-US" sz="2000" b="1" dirty="0"/>
              <a:t>MAL</a:t>
            </a:r>
            <a:r>
              <a:rPr lang="en-US" sz="2000" b="1" spc="-95" dirty="0"/>
              <a:t> </a:t>
            </a:r>
            <a:r>
              <a:rPr lang="en-US" sz="2000" b="1" dirty="0"/>
              <a:t>KABUL</a:t>
            </a:r>
            <a:r>
              <a:rPr lang="en-US" sz="2000" b="1" spc="-95" dirty="0"/>
              <a:t> </a:t>
            </a:r>
            <a:r>
              <a:rPr lang="en-US" sz="2000" b="1" spc="-10" dirty="0"/>
              <a:t>KRİTERLERİ</a:t>
            </a:r>
            <a:endParaRPr lang="en-US" sz="2000" b="1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749A9EB-068A-5E0A-DFB3-7D5F455874BF}"/>
              </a:ext>
            </a:extLst>
          </p:cNvPr>
          <p:cNvSpPr txBox="1"/>
          <p:nvPr/>
        </p:nvSpPr>
        <p:spPr>
          <a:xfrm>
            <a:off x="871417" y="2223028"/>
            <a:ext cx="6923405" cy="3284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05"/>
              </a:lnSpc>
              <a:buSzPct val="93750"/>
              <a:tabLst>
                <a:tab pos="339090" algn="l"/>
              </a:tabLst>
            </a:pPr>
            <a:endParaRPr lang="tr-TR" dirty="0">
              <a:latin typeface="Agency FB" panose="020B0503020202020204" pitchFamily="34" charset="0"/>
              <a:cs typeface="Calibri"/>
            </a:endParaRPr>
          </a:p>
          <a:p>
            <a:pPr marL="381000" indent="-342900">
              <a:lnSpc>
                <a:spcPts val="2805"/>
              </a:lnSpc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lang="tr-TR" dirty="0">
                <a:latin typeface="Agency FB" panose="020B0503020202020204" pitchFamily="34" charset="0"/>
                <a:cs typeface="Calibri"/>
              </a:rPr>
              <a:t>Araç ve ürün sıcaklığı. (0-4 </a:t>
            </a:r>
            <a:r>
              <a:rPr lang="en-US" spc="-37" baseline="2314" dirty="0">
                <a:latin typeface="Agency FB" panose="020B0503020202020204" pitchFamily="34" charset="0"/>
                <a:cs typeface="Calibri"/>
              </a:rPr>
              <a:t>° </a:t>
            </a:r>
            <a:r>
              <a:rPr lang="tr-TR" dirty="0">
                <a:latin typeface="Agency FB" panose="020B0503020202020204" pitchFamily="34" charset="0"/>
                <a:cs typeface="Calibri"/>
              </a:rPr>
              <a:t>C)</a:t>
            </a:r>
          </a:p>
          <a:p>
            <a:pPr marL="381000" indent="-342900">
              <a:lnSpc>
                <a:spcPts val="2805"/>
              </a:lnSpc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dirty="0" err="1">
                <a:latin typeface="Agency FB" panose="020B0503020202020204" pitchFamily="34" charset="0"/>
                <a:cs typeface="Calibri"/>
              </a:rPr>
              <a:t>Tenekelerde</a:t>
            </a:r>
            <a:r>
              <a:rPr spc="-125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Calibri"/>
              </a:rPr>
              <a:t>bombaj</a:t>
            </a:r>
            <a:r>
              <a:rPr lang="tr-TR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Calibri"/>
              </a:rPr>
              <a:t>olmamalı</a:t>
            </a:r>
            <a:r>
              <a:rPr spc="-10" dirty="0">
                <a:latin typeface="Agency FB" panose="020B0503020202020204" pitchFamily="34" charset="0"/>
                <a:cs typeface="Calibri"/>
              </a:rPr>
              <a:t>.</a:t>
            </a:r>
            <a:endParaRPr dirty="0">
              <a:latin typeface="Agency FB" panose="020B0503020202020204" pitchFamily="34" charset="0"/>
              <a:cs typeface="Calibri"/>
            </a:endParaRPr>
          </a:p>
          <a:p>
            <a:pPr marL="381000" indent="-342900">
              <a:lnSpc>
                <a:spcPts val="2850"/>
              </a:lnSpc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dirty="0">
                <a:latin typeface="Agency FB" panose="020B0503020202020204" pitchFamily="34" charset="0"/>
                <a:cs typeface="Calibri"/>
              </a:rPr>
              <a:t>Tenekeler</a:t>
            </a:r>
            <a:r>
              <a:rPr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paslı</a:t>
            </a:r>
            <a:r>
              <a:rPr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olmamalı.</a:t>
            </a:r>
            <a:endParaRPr dirty="0">
              <a:latin typeface="Agency FB" panose="020B0503020202020204" pitchFamily="34" charset="0"/>
              <a:cs typeface="Calibri"/>
            </a:endParaRPr>
          </a:p>
          <a:p>
            <a:pPr marL="381000" indent="-342900">
              <a:lnSpc>
                <a:spcPts val="2850"/>
              </a:lnSpc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dirty="0">
                <a:latin typeface="Agency FB" panose="020B0503020202020204" pitchFamily="34" charset="0"/>
                <a:cs typeface="Calibri"/>
              </a:rPr>
              <a:t>Tenekede</a:t>
            </a:r>
            <a:r>
              <a:rPr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delinme,</a:t>
            </a:r>
            <a:r>
              <a:rPr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patlama,</a:t>
            </a:r>
            <a:r>
              <a:rPr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sızıntı</a:t>
            </a:r>
            <a:r>
              <a:rPr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olmamalı.</a:t>
            </a:r>
            <a:endParaRPr dirty="0">
              <a:latin typeface="Agency FB" panose="020B0503020202020204" pitchFamily="34" charset="0"/>
              <a:cs typeface="Calibri"/>
            </a:endParaRPr>
          </a:p>
          <a:p>
            <a:pPr marL="381000" indent="-342900">
              <a:lnSpc>
                <a:spcPts val="2865"/>
              </a:lnSpc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dirty="0">
                <a:latin typeface="Agency FB" panose="020B0503020202020204" pitchFamily="34" charset="0"/>
                <a:cs typeface="Calibri"/>
              </a:rPr>
              <a:t>Vakumda</a:t>
            </a:r>
            <a:r>
              <a:rPr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ve</a:t>
            </a:r>
            <a:r>
              <a:rPr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pakette</a:t>
            </a:r>
            <a:r>
              <a:rPr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bozulma</a:t>
            </a:r>
            <a:r>
              <a:rPr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Calibri"/>
              </a:rPr>
              <a:t>olmamalı</a:t>
            </a:r>
            <a:r>
              <a:rPr spc="-10" dirty="0">
                <a:latin typeface="Agency FB" panose="020B0503020202020204" pitchFamily="34" charset="0"/>
                <a:cs typeface="Calibri"/>
              </a:rPr>
              <a:t>.</a:t>
            </a:r>
            <a:endParaRPr lang="tr-TR" spc="-10" dirty="0">
              <a:latin typeface="Agency FB" panose="020B0503020202020204" pitchFamily="34" charset="0"/>
              <a:cs typeface="Calibri"/>
            </a:endParaRPr>
          </a:p>
          <a:p>
            <a:pPr marL="381000" indent="-342900">
              <a:lnSpc>
                <a:spcPts val="2805"/>
              </a:lnSpc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lang="tr-TR" dirty="0">
                <a:latin typeface="Agency FB" panose="020B0503020202020204" pitchFamily="34" charset="0"/>
                <a:cs typeface="Calibri"/>
              </a:rPr>
              <a:t>Etiket bilgileri tam ve üretim izni olmalı.</a:t>
            </a:r>
          </a:p>
          <a:p>
            <a:pPr marL="381000" indent="-342900">
              <a:lnSpc>
                <a:spcPts val="2805"/>
              </a:lnSpc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dirty="0" err="1">
                <a:latin typeface="Agency FB" panose="020B0503020202020204" pitchFamily="34" charset="0"/>
                <a:cs typeface="Calibri"/>
              </a:rPr>
              <a:t>Üretim</a:t>
            </a:r>
            <a:r>
              <a:rPr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ve</a:t>
            </a:r>
            <a:r>
              <a:rPr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son</a:t>
            </a:r>
            <a:r>
              <a:rPr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kullanma</a:t>
            </a:r>
            <a:r>
              <a:rPr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tarihi</a:t>
            </a:r>
            <a:r>
              <a:rPr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rutinlere</a:t>
            </a:r>
            <a:r>
              <a:rPr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uygun</a:t>
            </a:r>
            <a:r>
              <a:rPr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olmalı.</a:t>
            </a:r>
            <a:endParaRPr dirty="0">
              <a:latin typeface="Agency FB" panose="020B0503020202020204" pitchFamily="34" charset="0"/>
              <a:cs typeface="Calibri"/>
            </a:endParaRPr>
          </a:p>
          <a:p>
            <a:pPr marL="381000" indent="-342900">
              <a:lnSpc>
                <a:spcPts val="2865"/>
              </a:lnSpc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dirty="0">
                <a:latin typeface="Agency FB" panose="020B0503020202020204" pitchFamily="34" charset="0"/>
                <a:cs typeface="Calibri"/>
              </a:rPr>
              <a:t>Kötü koku </a:t>
            </a:r>
            <a:r>
              <a:rPr spc="-10" dirty="0">
                <a:latin typeface="Agency FB" panose="020B0503020202020204" pitchFamily="34" charset="0"/>
                <a:cs typeface="Calibri"/>
              </a:rPr>
              <a:t>olmamalı.</a:t>
            </a:r>
            <a:endParaRPr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8" name="Resim 7" descr="çizim, taslak, kırpıntı çizim, çocukların yaptığı resimler içeren bir resim">
            <a:extLst>
              <a:ext uri="{FF2B5EF4-FFF2-40B4-BE49-F238E27FC236}">
                <a16:creationId xmlns:a16="http://schemas.microsoft.com/office/drawing/2014/main" id="{596B2E6C-8469-0FA2-7AAE-8FC054AC1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011" y="5378154"/>
            <a:ext cx="2971993" cy="147984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4168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38CA4-230C-D9AC-CE7E-F6D54A3EE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9F2C313-269C-29EC-17B8-EC8BF244AEF5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1230">
              <a:spcAft>
                <a:spcPts val="600"/>
              </a:spcAft>
            </a:pPr>
            <a:r>
              <a:rPr lang="en-US" sz="3700" b="1"/>
              <a:t>Depolama</a:t>
            </a:r>
            <a:r>
              <a:rPr lang="en-US" sz="3700" b="1" spc="-75"/>
              <a:t> </a:t>
            </a:r>
            <a:r>
              <a:rPr lang="en-US" sz="3700" b="1"/>
              <a:t>ve</a:t>
            </a:r>
            <a:r>
              <a:rPr lang="en-US" sz="3700" b="1" spc="-75"/>
              <a:t> </a:t>
            </a:r>
            <a:r>
              <a:rPr lang="en-US" sz="3700" b="1"/>
              <a:t>Sergilemedeki</a:t>
            </a:r>
            <a:r>
              <a:rPr lang="en-US" sz="3700" b="1" spc="-75"/>
              <a:t> </a:t>
            </a:r>
            <a:r>
              <a:rPr lang="en-US" sz="3700" b="1" spc="-10"/>
              <a:t>Kriterler</a:t>
            </a:r>
            <a:endParaRPr lang="en-US" sz="3700" b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FD2B688-BF2E-C013-6DD2-ED81D797B4FC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1000" indent="-228600">
              <a:lnSpc>
                <a:spcPct val="90000"/>
              </a:lnSpc>
              <a:spcBef>
                <a:spcPts val="670"/>
              </a:spcBef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lang="en-US" spc="-10"/>
              <a:t>Sıcaklık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lang="en-US" spc="-10"/>
              <a:t>Zaman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lang="en-US"/>
              <a:t>Çapraz </a:t>
            </a:r>
            <a:r>
              <a:rPr lang="en-US" spc="-10"/>
              <a:t>kontaminasyon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lang="en-US" spc="-20"/>
              <a:t>FIFO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lang="en-US"/>
              <a:t>Ürün</a:t>
            </a:r>
            <a:r>
              <a:rPr lang="en-US" spc="-50"/>
              <a:t> </a:t>
            </a:r>
            <a:r>
              <a:rPr lang="en-US" spc="-10"/>
              <a:t>çeşidi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lang="en-US" spc="-10"/>
              <a:t>İstifleme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339090" algn="l"/>
              </a:tabLst>
            </a:pPr>
            <a:r>
              <a:rPr lang="en-US"/>
              <a:t>Ambalaj</a:t>
            </a:r>
            <a:r>
              <a:rPr lang="en-US" spc="-10"/>
              <a:t> </a:t>
            </a:r>
            <a:r>
              <a:rPr lang="en-US"/>
              <a:t>şekli</a:t>
            </a:r>
            <a:r>
              <a:rPr lang="en-US" spc="-10"/>
              <a:t> </a:t>
            </a:r>
            <a:r>
              <a:rPr lang="en-US"/>
              <a:t>(</a:t>
            </a:r>
            <a:r>
              <a:rPr lang="en-US" spc="-10"/>
              <a:t> </a:t>
            </a:r>
            <a:r>
              <a:rPr lang="en-US"/>
              <a:t>Kapalı,</a:t>
            </a:r>
            <a:r>
              <a:rPr lang="en-US" spc="-10"/>
              <a:t> </a:t>
            </a:r>
            <a:r>
              <a:rPr lang="en-US"/>
              <a:t>üstü</a:t>
            </a:r>
            <a:r>
              <a:rPr lang="en-US" spc="-10"/>
              <a:t> </a:t>
            </a:r>
            <a:r>
              <a:rPr lang="en-US"/>
              <a:t>örtülü</a:t>
            </a:r>
            <a:r>
              <a:rPr lang="en-US" spc="-10"/>
              <a:t> </a:t>
            </a:r>
            <a:r>
              <a:rPr lang="en-US"/>
              <a:t>vb.</a:t>
            </a:r>
            <a:r>
              <a:rPr lang="en-US" spc="-10"/>
              <a:t> </a:t>
            </a:r>
            <a:r>
              <a:rPr lang="en-US" spc="-50"/>
              <a:t>)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636C6518-2715-E0F0-3EE0-0363AFA5C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 descr="kişi, şahıs, mutfak aleti, iç mekan, çabuk yemek içeren bir resim&#10;&#10;Açıklama otomatik olarak oluşturuldu">
            <a:extLst>
              <a:ext uri="{FF2B5EF4-FFF2-40B4-BE49-F238E27FC236}">
                <a16:creationId xmlns:a16="http://schemas.microsoft.com/office/drawing/2014/main" id="{BC932C3B-86CF-FBBB-9A91-01946C3DB0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5065233"/>
            <a:ext cx="2066062" cy="1187985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19A515AE-89F3-1C31-CC3C-111D667812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6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689A7-43E8-79E5-6FC1-93CF6B79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107CA71-D61A-F1F5-0561-0BAF82693EE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1230">
              <a:spcAft>
                <a:spcPts val="600"/>
              </a:spcAft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Depolama</a:t>
            </a:r>
            <a:r>
              <a:rPr lang="en-US" sz="3700" b="1" kern="1200" spc="-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</a:t>
            </a:r>
            <a:r>
              <a:rPr lang="en-US" sz="3700" b="1" kern="1200" spc="-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Sergilemedeki</a:t>
            </a:r>
            <a:r>
              <a:rPr lang="en-US" sz="3700" b="1" kern="1200" spc="-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Kriterler</a:t>
            </a:r>
            <a:endParaRPr lang="en-US" sz="37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CB89408-6742-C345-5A7B-26C9D251C7BF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935"/>
              </a:spcBef>
              <a:buFont typeface="Arial" panose="020B0604020202020204" pitchFamily="34" charset="0"/>
              <a:buChar char="•"/>
            </a:pPr>
            <a:r>
              <a:rPr lang="en-US" b="1"/>
              <a:t>Çapraz</a:t>
            </a:r>
            <a:r>
              <a:rPr lang="en-US" b="1" spc="-100"/>
              <a:t> </a:t>
            </a:r>
            <a:r>
              <a:rPr lang="en-US" b="1"/>
              <a:t>Kontaminasyon</a:t>
            </a:r>
            <a:r>
              <a:rPr lang="en-US" b="1" spc="-100"/>
              <a:t> </a:t>
            </a:r>
            <a:r>
              <a:rPr lang="en-US" b="1"/>
              <a:t>Nedir</a:t>
            </a:r>
            <a:r>
              <a:rPr lang="en-US" b="1" spc="-95"/>
              <a:t> </a:t>
            </a:r>
            <a:r>
              <a:rPr lang="en-US" b="1" spc="-50"/>
              <a:t>?</a:t>
            </a:r>
            <a:endParaRPr lang="en-US"/>
          </a:p>
          <a:p>
            <a:pPr marL="12700" marR="205104" indent="-2286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/>
              <a:t>Mikroorganizma</a:t>
            </a:r>
            <a:r>
              <a:rPr lang="en-US" spc="-55"/>
              <a:t> </a:t>
            </a:r>
            <a:r>
              <a:rPr lang="en-US"/>
              <a:t>yükü</a:t>
            </a:r>
            <a:r>
              <a:rPr lang="en-US" spc="-55"/>
              <a:t> </a:t>
            </a:r>
            <a:r>
              <a:rPr lang="en-US"/>
              <a:t>fazla</a:t>
            </a:r>
            <a:r>
              <a:rPr lang="en-US" spc="-55"/>
              <a:t> </a:t>
            </a:r>
            <a:r>
              <a:rPr lang="en-US"/>
              <a:t>bir</a:t>
            </a:r>
            <a:r>
              <a:rPr lang="en-US" spc="-55"/>
              <a:t> </a:t>
            </a:r>
            <a:r>
              <a:rPr lang="en-US"/>
              <a:t>alet,</a:t>
            </a:r>
            <a:r>
              <a:rPr lang="en-US" spc="-50"/>
              <a:t> </a:t>
            </a:r>
            <a:r>
              <a:rPr lang="en-US"/>
              <a:t>ürün,</a:t>
            </a:r>
            <a:r>
              <a:rPr lang="en-US" spc="-50"/>
              <a:t> </a:t>
            </a:r>
            <a:r>
              <a:rPr lang="en-US"/>
              <a:t>nesne</a:t>
            </a:r>
            <a:r>
              <a:rPr lang="en-US" spc="-55"/>
              <a:t> </a:t>
            </a:r>
            <a:r>
              <a:rPr lang="en-US"/>
              <a:t>vb.</a:t>
            </a:r>
            <a:r>
              <a:rPr lang="en-US" spc="-50"/>
              <a:t> </a:t>
            </a:r>
            <a:r>
              <a:rPr lang="en-US" spc="-25"/>
              <a:t>ile </a:t>
            </a:r>
            <a:r>
              <a:rPr lang="en-US"/>
              <a:t>mikroorganizma</a:t>
            </a:r>
            <a:r>
              <a:rPr lang="en-US" spc="-55"/>
              <a:t> </a:t>
            </a:r>
            <a:r>
              <a:rPr lang="en-US"/>
              <a:t>yükü</a:t>
            </a:r>
            <a:r>
              <a:rPr lang="en-US" spc="-50"/>
              <a:t> </a:t>
            </a:r>
            <a:r>
              <a:rPr lang="en-US"/>
              <a:t>az</a:t>
            </a:r>
            <a:r>
              <a:rPr lang="en-US" spc="-50"/>
              <a:t> </a:t>
            </a:r>
            <a:r>
              <a:rPr lang="en-US"/>
              <a:t>bir</a:t>
            </a:r>
            <a:r>
              <a:rPr lang="en-US" spc="-55"/>
              <a:t> </a:t>
            </a:r>
            <a:r>
              <a:rPr lang="en-US"/>
              <a:t>alet,</a:t>
            </a:r>
            <a:r>
              <a:rPr lang="en-US" spc="-45"/>
              <a:t> </a:t>
            </a:r>
            <a:r>
              <a:rPr lang="en-US"/>
              <a:t>ürün,</a:t>
            </a:r>
            <a:r>
              <a:rPr lang="en-US" spc="-50"/>
              <a:t> </a:t>
            </a:r>
            <a:r>
              <a:rPr lang="en-US"/>
              <a:t>nesne</a:t>
            </a:r>
            <a:r>
              <a:rPr lang="en-US" spc="-50"/>
              <a:t> </a:t>
            </a:r>
            <a:r>
              <a:rPr lang="en-US"/>
              <a:t>vb.</a:t>
            </a:r>
            <a:r>
              <a:rPr lang="en-US" spc="-45"/>
              <a:t> </a:t>
            </a:r>
            <a:r>
              <a:rPr lang="en-US" spc="-25"/>
              <a:t>bir </a:t>
            </a:r>
            <a:r>
              <a:rPr lang="en-US"/>
              <a:t>arada</a:t>
            </a:r>
            <a:r>
              <a:rPr lang="en-US" spc="-55"/>
              <a:t> </a:t>
            </a:r>
            <a:r>
              <a:rPr lang="en-US" spc="-10"/>
              <a:t>bulunmasından</a:t>
            </a:r>
            <a:r>
              <a:rPr lang="en-US" spc="-50"/>
              <a:t> </a:t>
            </a:r>
            <a:r>
              <a:rPr lang="en-US"/>
              <a:t>dolayı</a:t>
            </a:r>
            <a:r>
              <a:rPr lang="en-US" spc="-45"/>
              <a:t> </a:t>
            </a:r>
            <a:r>
              <a:rPr lang="en-US"/>
              <a:t>oluşan</a:t>
            </a:r>
            <a:r>
              <a:rPr lang="en-US" spc="-50"/>
              <a:t> </a:t>
            </a:r>
            <a:r>
              <a:rPr lang="en-US"/>
              <a:t>bulaşmaya</a:t>
            </a:r>
            <a:r>
              <a:rPr lang="en-US" spc="-50"/>
              <a:t> </a:t>
            </a:r>
            <a:r>
              <a:rPr lang="en-US" spc="-10"/>
              <a:t>denir.</a:t>
            </a:r>
            <a:endParaRPr lang="en-US"/>
          </a:p>
          <a:p>
            <a:pPr marL="99060" indent="-228600">
              <a:lnSpc>
                <a:spcPct val="90000"/>
              </a:lnSpc>
              <a:spcBef>
                <a:spcPts val="1845"/>
              </a:spcBef>
              <a:buFont typeface="Arial" panose="020B0604020202020204" pitchFamily="34" charset="0"/>
              <a:buChar char="•"/>
            </a:pPr>
            <a:r>
              <a:rPr lang="en-US" b="1" spc="-10"/>
              <a:t>Örnek;</a:t>
            </a:r>
            <a:endParaRPr lang="en-US"/>
          </a:p>
          <a:p>
            <a:pPr marL="99060" indent="-228600">
              <a:lnSpc>
                <a:spcPct val="90000"/>
              </a:lnSpc>
              <a:spcBef>
                <a:spcPts val="645"/>
              </a:spcBef>
              <a:buFont typeface="Arial" panose="020B0604020202020204" pitchFamily="34" charset="0"/>
              <a:buChar char="•"/>
            </a:pPr>
            <a:r>
              <a:rPr lang="en-US"/>
              <a:t>Sakatat</a:t>
            </a:r>
            <a:r>
              <a:rPr lang="en-US" spc="-30"/>
              <a:t> </a:t>
            </a:r>
            <a:r>
              <a:rPr lang="en-US" i="1"/>
              <a:t>(</a:t>
            </a:r>
            <a:r>
              <a:rPr lang="en-US" i="1" spc="-30"/>
              <a:t> </a:t>
            </a:r>
            <a:r>
              <a:rPr lang="en-US" i="1"/>
              <a:t>mo.yüküfazla</a:t>
            </a:r>
            <a:r>
              <a:rPr lang="en-US" i="1" spc="-30"/>
              <a:t> </a:t>
            </a:r>
            <a:r>
              <a:rPr lang="en-US" i="1"/>
              <a:t>),</a:t>
            </a:r>
            <a:r>
              <a:rPr lang="en-US"/>
              <a:t>kırmızı</a:t>
            </a:r>
            <a:r>
              <a:rPr lang="en-US" spc="-25"/>
              <a:t> </a:t>
            </a:r>
            <a:r>
              <a:rPr lang="en-US"/>
              <a:t>et</a:t>
            </a:r>
            <a:r>
              <a:rPr lang="en-US" spc="-30"/>
              <a:t> </a:t>
            </a:r>
            <a:r>
              <a:rPr lang="en-US" i="1"/>
              <a:t>(</a:t>
            </a:r>
            <a:r>
              <a:rPr lang="en-US" i="1" spc="-30"/>
              <a:t> </a:t>
            </a:r>
            <a:r>
              <a:rPr lang="en-US" i="1"/>
              <a:t>mo.</a:t>
            </a:r>
            <a:r>
              <a:rPr lang="en-US" i="1" spc="-25"/>
              <a:t> </a:t>
            </a:r>
            <a:r>
              <a:rPr lang="en-US" i="1"/>
              <a:t>yükü</a:t>
            </a:r>
            <a:r>
              <a:rPr lang="en-US" i="1" spc="-30"/>
              <a:t> </a:t>
            </a:r>
            <a:r>
              <a:rPr lang="en-US" i="1"/>
              <a:t>az</a:t>
            </a:r>
            <a:r>
              <a:rPr lang="en-US" i="1" spc="-30"/>
              <a:t> </a:t>
            </a:r>
            <a:r>
              <a:rPr lang="en-US" i="1" spc="-50"/>
              <a:t>)</a:t>
            </a:r>
            <a:endParaRPr lang="en-US"/>
          </a:p>
          <a:p>
            <a:pPr marL="99060" indent="-228600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Char char="•"/>
            </a:pPr>
            <a:r>
              <a:rPr lang="en-US"/>
              <a:t>Çöp</a:t>
            </a:r>
            <a:r>
              <a:rPr lang="en-US" spc="-30"/>
              <a:t> </a:t>
            </a:r>
            <a:r>
              <a:rPr lang="en-US"/>
              <a:t>kovası</a:t>
            </a:r>
            <a:r>
              <a:rPr lang="en-US" spc="-25"/>
              <a:t> </a:t>
            </a:r>
            <a:r>
              <a:rPr lang="en-US" i="1"/>
              <a:t>(</a:t>
            </a:r>
            <a:r>
              <a:rPr lang="en-US" i="1" spc="-25"/>
              <a:t> </a:t>
            </a:r>
            <a:r>
              <a:rPr lang="en-US" i="1"/>
              <a:t>mo.yükü</a:t>
            </a:r>
            <a:r>
              <a:rPr lang="en-US" i="1" spc="-25"/>
              <a:t> </a:t>
            </a:r>
            <a:r>
              <a:rPr lang="en-US" i="1"/>
              <a:t>fazla</a:t>
            </a:r>
            <a:r>
              <a:rPr lang="en-US" i="1" spc="-25"/>
              <a:t> </a:t>
            </a:r>
            <a:r>
              <a:rPr lang="en-US" i="1"/>
              <a:t>),</a:t>
            </a:r>
            <a:r>
              <a:rPr lang="en-US"/>
              <a:t>pişmiş</a:t>
            </a:r>
            <a:r>
              <a:rPr lang="en-US" spc="-25"/>
              <a:t> </a:t>
            </a:r>
            <a:r>
              <a:rPr lang="en-US"/>
              <a:t>ürün</a:t>
            </a:r>
            <a:r>
              <a:rPr lang="en-US" spc="-25"/>
              <a:t> </a:t>
            </a:r>
            <a:r>
              <a:rPr lang="en-US" i="1"/>
              <a:t>(</a:t>
            </a:r>
            <a:r>
              <a:rPr lang="en-US" i="1" spc="-30"/>
              <a:t> </a:t>
            </a:r>
            <a:r>
              <a:rPr lang="en-US" i="1"/>
              <a:t>mo.</a:t>
            </a:r>
            <a:r>
              <a:rPr lang="en-US" i="1" spc="-25"/>
              <a:t> </a:t>
            </a:r>
            <a:r>
              <a:rPr lang="en-US" i="1"/>
              <a:t>yükü</a:t>
            </a:r>
            <a:r>
              <a:rPr lang="en-US" i="1" spc="-25"/>
              <a:t> </a:t>
            </a:r>
            <a:r>
              <a:rPr lang="en-US" i="1"/>
              <a:t>az</a:t>
            </a:r>
            <a:r>
              <a:rPr lang="en-US" i="1" spc="-25"/>
              <a:t> </a:t>
            </a:r>
            <a:r>
              <a:rPr lang="en-US" i="1" spc="-50"/>
              <a:t>)</a:t>
            </a:r>
            <a:endParaRPr lang="en-US"/>
          </a:p>
          <a:p>
            <a:pPr marL="99060" indent="-228600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</a:pPr>
            <a:r>
              <a:rPr lang="en-US"/>
              <a:t>Kirli</a:t>
            </a:r>
            <a:r>
              <a:rPr lang="en-US" spc="-45"/>
              <a:t> </a:t>
            </a:r>
            <a:r>
              <a:rPr lang="en-US"/>
              <a:t>bez</a:t>
            </a:r>
            <a:r>
              <a:rPr lang="en-US" spc="-40"/>
              <a:t> </a:t>
            </a:r>
            <a:r>
              <a:rPr lang="en-US" i="1"/>
              <a:t>(</a:t>
            </a:r>
            <a:r>
              <a:rPr lang="en-US" i="1" spc="-50"/>
              <a:t> </a:t>
            </a:r>
            <a:r>
              <a:rPr lang="en-US" i="1"/>
              <a:t>mo.yükü</a:t>
            </a:r>
            <a:r>
              <a:rPr lang="en-US" i="1" spc="-45"/>
              <a:t> </a:t>
            </a:r>
            <a:r>
              <a:rPr lang="en-US" i="1"/>
              <a:t>fazla</a:t>
            </a:r>
            <a:r>
              <a:rPr lang="en-US" i="1" spc="-50"/>
              <a:t> </a:t>
            </a:r>
            <a:r>
              <a:rPr lang="en-US" i="1"/>
              <a:t>),</a:t>
            </a:r>
            <a:r>
              <a:rPr lang="en-US"/>
              <a:t>temiz</a:t>
            </a:r>
            <a:r>
              <a:rPr lang="en-US" spc="-45"/>
              <a:t> </a:t>
            </a:r>
            <a:r>
              <a:rPr lang="en-US"/>
              <a:t>tezgah</a:t>
            </a:r>
            <a:r>
              <a:rPr lang="en-US" i="1"/>
              <a:t>(</a:t>
            </a:r>
            <a:r>
              <a:rPr lang="en-US" i="1" spc="-45"/>
              <a:t> </a:t>
            </a:r>
            <a:r>
              <a:rPr lang="en-US" i="1"/>
              <a:t>mo.</a:t>
            </a:r>
            <a:r>
              <a:rPr lang="en-US" i="1" spc="-45"/>
              <a:t> </a:t>
            </a:r>
            <a:r>
              <a:rPr lang="en-US" i="1"/>
              <a:t>yükü</a:t>
            </a:r>
            <a:r>
              <a:rPr lang="en-US" i="1" spc="-45"/>
              <a:t> </a:t>
            </a:r>
            <a:r>
              <a:rPr lang="en-US" i="1"/>
              <a:t>az</a:t>
            </a:r>
            <a:r>
              <a:rPr lang="en-US" i="1" spc="-50"/>
              <a:t> </a:t>
            </a:r>
            <a:r>
              <a:rPr lang="en-US" i="1" spc="-60"/>
              <a:t>)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000DDB0F-FA15-7C9C-4AAC-42EF54973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86" y="1176557"/>
            <a:ext cx="1264447" cy="386090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8D93CECE-D7B8-7D88-9ED9-63D58EF115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4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EF2F3-0EDF-C728-1145-785B3071F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442DA8B8-94A2-45D6-976E-910B4828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CBCA6A8-3FBB-3A42-C1A3-0989FF7C7121}"/>
              </a:ext>
            </a:extLst>
          </p:cNvPr>
          <p:cNvSpPr txBox="1">
            <a:spLocks/>
          </p:cNvSpPr>
          <p:nvPr/>
        </p:nvSpPr>
        <p:spPr>
          <a:xfrm>
            <a:off x="643466" y="753627"/>
            <a:ext cx="5972487" cy="17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3910" algn="ctr">
              <a:spcAft>
                <a:spcPts val="600"/>
              </a:spcAft>
            </a:pPr>
            <a:r>
              <a:rPr lang="en-US" sz="5100" b="1" dirty="0"/>
              <a:t>KESME</a:t>
            </a:r>
            <a:r>
              <a:rPr lang="en-US" sz="5100" b="1" spc="-65" dirty="0"/>
              <a:t> </a:t>
            </a:r>
            <a:r>
              <a:rPr lang="en-US" sz="5100" b="1" dirty="0"/>
              <a:t>TAHTALARI</a:t>
            </a:r>
            <a:r>
              <a:rPr lang="en-US" sz="5100" b="1" spc="-65" dirty="0"/>
              <a:t> </a:t>
            </a:r>
            <a:r>
              <a:rPr lang="en-US" sz="5100" b="1" dirty="0"/>
              <a:t>VE</a:t>
            </a:r>
            <a:r>
              <a:rPr lang="en-US" sz="5100" b="1" spc="-65" dirty="0"/>
              <a:t> </a:t>
            </a:r>
            <a:r>
              <a:rPr lang="en-US" sz="5100" b="1" dirty="0"/>
              <a:t>BIÇAK</a:t>
            </a:r>
            <a:r>
              <a:rPr lang="en-US" sz="5100" b="1" spc="-65" dirty="0"/>
              <a:t> </a:t>
            </a:r>
            <a:r>
              <a:rPr lang="en-US" sz="5100" b="1" dirty="0"/>
              <a:t>RENK</a:t>
            </a:r>
            <a:r>
              <a:rPr lang="en-US" sz="5100" b="1" spc="-65" dirty="0"/>
              <a:t> </a:t>
            </a:r>
            <a:r>
              <a:rPr lang="en-US" sz="5100" b="1" spc="-10" dirty="0"/>
              <a:t>KODLARI</a:t>
            </a:r>
            <a:endParaRPr lang="en-US" sz="5100" b="1" dirty="0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6609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DE4003C-704B-38A5-0233-55C6A7B6B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743" y="2747253"/>
            <a:ext cx="1009378" cy="3082073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1B53C43-7C0A-8CEE-5923-396EC9200A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01" t="33397" r="17603" b="22076"/>
          <a:stretch/>
        </p:blipFill>
        <p:spPr>
          <a:xfrm>
            <a:off x="1841879" y="3101789"/>
            <a:ext cx="3831155" cy="215997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Oval 15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0726" y="4546703"/>
            <a:ext cx="569514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7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0758" y="3236233"/>
            <a:ext cx="1261243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04836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21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8804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23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E00A0DA-780E-75A5-A1F7-715AB2208F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12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CBFFE-68BB-069F-1C13-D8FA1630E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0C988C-FAAD-4B22-8BA7-6B5DEFD8D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D46212D-EB2C-8E8E-3118-2C267D7545E2}"/>
              </a:ext>
            </a:extLst>
          </p:cNvPr>
          <p:cNvSpPr txBox="1">
            <a:spLocks/>
          </p:cNvSpPr>
          <p:nvPr/>
        </p:nvSpPr>
        <p:spPr>
          <a:xfrm>
            <a:off x="838201" y="373946"/>
            <a:ext cx="5114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b="1"/>
              <a:t>Depolama </a:t>
            </a:r>
            <a:r>
              <a:rPr lang="en-US" b="1" spc="-10"/>
              <a:t>Kriterleri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620B382-1155-2237-6579-7C896FC73E57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114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1380" marR="593090">
              <a:spcBef>
                <a:spcPts val="95"/>
              </a:spcBef>
            </a:pPr>
            <a:endParaRPr lang="en-US" b="1" spc="-20"/>
          </a:p>
          <a:p>
            <a:pPr marL="881380" marR="593090">
              <a:spcBef>
                <a:spcPts val="95"/>
              </a:spcBef>
            </a:pPr>
            <a:r>
              <a:rPr lang="en-US"/>
              <a:t>Depolarda</a:t>
            </a:r>
            <a:r>
              <a:rPr lang="en-US" spc="-55"/>
              <a:t> </a:t>
            </a:r>
            <a:r>
              <a:rPr lang="en-US" b="1"/>
              <a:t>FIFO</a:t>
            </a:r>
            <a:r>
              <a:rPr lang="en-US" b="1" spc="-40"/>
              <a:t> </a:t>
            </a:r>
            <a:r>
              <a:rPr lang="en-US"/>
              <a:t>kuralı</a:t>
            </a:r>
            <a:r>
              <a:rPr lang="en-US" spc="-45"/>
              <a:t> </a:t>
            </a:r>
            <a:r>
              <a:rPr lang="en-US"/>
              <a:t>uygulanmalı</a:t>
            </a:r>
            <a:r>
              <a:rPr lang="en-US" spc="-40"/>
              <a:t> </a:t>
            </a:r>
            <a:r>
              <a:rPr lang="en-US" spc="-50"/>
              <a:t>.</a:t>
            </a:r>
            <a:endParaRPr lang="en-US"/>
          </a:p>
          <a:p>
            <a:pPr marL="1109980" marR="645160">
              <a:spcBef>
                <a:spcPts val="2870"/>
              </a:spcBef>
            </a:pPr>
            <a:r>
              <a:rPr lang="en-US" b="1"/>
              <a:t>İLK</a:t>
            </a:r>
            <a:r>
              <a:rPr lang="en-US" b="1" spc="-20"/>
              <a:t> </a:t>
            </a:r>
            <a:r>
              <a:rPr lang="en-US" b="1"/>
              <a:t>GİREN</a:t>
            </a:r>
            <a:r>
              <a:rPr lang="en-US" b="1" spc="-20"/>
              <a:t> </a:t>
            </a:r>
            <a:r>
              <a:rPr lang="en-US" b="1"/>
              <a:t>İLK</a:t>
            </a:r>
            <a:r>
              <a:rPr lang="en-US" b="1" spc="-20"/>
              <a:t> </a:t>
            </a:r>
            <a:r>
              <a:rPr lang="en-US" b="1"/>
              <a:t>ÇIKAR</a:t>
            </a:r>
            <a:r>
              <a:rPr lang="en-US" b="1" spc="-20"/>
              <a:t> </a:t>
            </a:r>
            <a:r>
              <a:rPr lang="en-US" b="1" spc="-50"/>
              <a:t>!</a:t>
            </a:r>
            <a:endParaRPr lang="en-US"/>
          </a:p>
          <a:p>
            <a:pPr marL="1109980" marR="702945">
              <a:spcBef>
                <a:spcPts val="2805"/>
              </a:spcBef>
            </a:pPr>
            <a:r>
              <a:rPr lang="en-US" b="1"/>
              <a:t>First</a:t>
            </a:r>
            <a:r>
              <a:rPr lang="en-US" b="1" spc="-5"/>
              <a:t> </a:t>
            </a:r>
            <a:r>
              <a:rPr lang="en-US" b="1"/>
              <a:t>InFirst Out! (</a:t>
            </a:r>
            <a:r>
              <a:rPr lang="en-US" b="1" spc="-5"/>
              <a:t> </a:t>
            </a:r>
            <a:r>
              <a:rPr lang="en-US" b="1"/>
              <a:t>FIFO </a:t>
            </a:r>
            <a:r>
              <a:rPr lang="en-US" b="1" spc="-50"/>
              <a:t>)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2635" y="2507215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432189" flipV="1">
            <a:off x="7537061" y="1878543"/>
            <a:ext cx="4592562" cy="45925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0A73A3EE-D723-3B9D-A096-A9A900A94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716" y="533712"/>
            <a:ext cx="743758" cy="2271020"/>
          </a:xfrm>
          <a:custGeom>
            <a:avLst/>
            <a:gdLst/>
            <a:ahLst/>
            <a:cxnLst/>
            <a:rect l="l" t="t" r="r" b="b"/>
            <a:pathLst>
              <a:path w="2185353" h="2064564">
                <a:moveTo>
                  <a:pt x="65529" y="0"/>
                </a:moveTo>
                <a:lnTo>
                  <a:pt x="2119824" y="0"/>
                </a:lnTo>
                <a:cubicBezTo>
                  <a:pt x="2156015" y="0"/>
                  <a:pt x="2185353" y="29338"/>
                  <a:pt x="2185353" y="65529"/>
                </a:cubicBezTo>
                <a:lnTo>
                  <a:pt x="2185353" y="1999035"/>
                </a:lnTo>
                <a:cubicBezTo>
                  <a:pt x="2185353" y="2035226"/>
                  <a:pt x="2156015" y="2064564"/>
                  <a:pt x="2119824" y="2064564"/>
                </a:cubicBezTo>
                <a:lnTo>
                  <a:pt x="65529" y="2064564"/>
                </a:lnTo>
                <a:cubicBezTo>
                  <a:pt x="29338" y="2064564"/>
                  <a:pt x="0" y="2035226"/>
                  <a:pt x="0" y="1999035"/>
                </a:cubicBezTo>
                <a:lnTo>
                  <a:pt x="0" y="65529"/>
                </a:lnTo>
                <a:cubicBezTo>
                  <a:pt x="0" y="29338"/>
                  <a:pt x="29338" y="0"/>
                  <a:pt x="65529" y="0"/>
                </a:cubicBezTo>
                <a:close/>
              </a:path>
            </a:pathLst>
          </a:custGeom>
        </p:spPr>
      </p:pic>
      <p:pic>
        <p:nvPicPr>
          <p:cNvPr id="4" name="object 2" descr="iç mekan içeren bir resim&#10;&#10;Açıklama otomatik olarak oluşturuldu">
            <a:extLst>
              <a:ext uri="{FF2B5EF4-FFF2-40B4-BE49-F238E27FC236}">
                <a16:creationId xmlns:a16="http://schemas.microsoft.com/office/drawing/2014/main" id="{F28D1519-AB24-A9BA-9E4E-386B21AF444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05926" y="3385176"/>
            <a:ext cx="2987191" cy="1911802"/>
          </a:xfrm>
          <a:custGeom>
            <a:avLst/>
            <a:gdLst/>
            <a:ahLst/>
            <a:cxnLst/>
            <a:rect l="l" t="t" r="r" b="b"/>
            <a:pathLst>
              <a:path w="2185353" h="2064564">
                <a:moveTo>
                  <a:pt x="65529" y="0"/>
                </a:moveTo>
                <a:lnTo>
                  <a:pt x="2119824" y="0"/>
                </a:lnTo>
                <a:cubicBezTo>
                  <a:pt x="2156015" y="0"/>
                  <a:pt x="2185353" y="29338"/>
                  <a:pt x="2185353" y="65529"/>
                </a:cubicBezTo>
                <a:lnTo>
                  <a:pt x="2185353" y="1999035"/>
                </a:lnTo>
                <a:cubicBezTo>
                  <a:pt x="2185353" y="2035226"/>
                  <a:pt x="2156015" y="2064564"/>
                  <a:pt x="2119824" y="2064564"/>
                </a:cubicBezTo>
                <a:lnTo>
                  <a:pt x="65529" y="2064564"/>
                </a:lnTo>
                <a:cubicBezTo>
                  <a:pt x="29338" y="2064564"/>
                  <a:pt x="0" y="2035226"/>
                  <a:pt x="0" y="1999035"/>
                </a:cubicBezTo>
                <a:lnTo>
                  <a:pt x="0" y="65529"/>
                </a:lnTo>
                <a:cubicBezTo>
                  <a:pt x="0" y="29338"/>
                  <a:pt x="29338" y="0"/>
                  <a:pt x="65529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CD5E373C-0DB3-6079-95D1-B1D305E47C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5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421DB52E-1B8B-62EC-5FFD-97A9DF5D8F91}"/>
              </a:ext>
            </a:extLst>
          </p:cNvPr>
          <p:cNvSpPr txBox="1">
            <a:spLocks/>
          </p:cNvSpPr>
          <p:nvPr/>
        </p:nvSpPr>
        <p:spPr>
          <a:xfrm>
            <a:off x="4136313" y="885890"/>
            <a:ext cx="391937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Agency FB" panose="020B0503020202020204" pitchFamily="34" charset="0"/>
              </a:rPr>
              <a:t>EĞİTİM</a:t>
            </a:r>
            <a:r>
              <a:rPr lang="en-US" sz="2000" b="1" spc="-100" dirty="0">
                <a:latin typeface="Agency FB" panose="020B0503020202020204" pitchFamily="34" charset="0"/>
              </a:rPr>
              <a:t> </a:t>
            </a:r>
            <a:r>
              <a:rPr lang="en-US" sz="2000" b="1" spc="-10" dirty="0">
                <a:latin typeface="Agency FB" panose="020B0503020202020204" pitchFamily="34" charset="0"/>
              </a:rPr>
              <a:t>KONULARI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AB4D681-63E0-331D-AE61-D49D4370B0E6}"/>
              </a:ext>
            </a:extLst>
          </p:cNvPr>
          <p:cNvSpPr txBox="1"/>
          <p:nvPr/>
        </p:nvSpPr>
        <p:spPr>
          <a:xfrm>
            <a:off x="1165251" y="1965810"/>
            <a:ext cx="8429324" cy="212891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spc="-145" dirty="0">
                <a:latin typeface="Agency FB" panose="020B0503020202020204" pitchFamily="34" charset="0"/>
                <a:cs typeface="Verdana"/>
              </a:rPr>
              <a:t>Gıda</a:t>
            </a:r>
            <a:r>
              <a:rPr spc="-275" dirty="0">
                <a:latin typeface="Agency FB" panose="020B0503020202020204" pitchFamily="34" charset="0"/>
                <a:cs typeface="Verdana"/>
              </a:rPr>
              <a:t> </a:t>
            </a:r>
            <a:r>
              <a:rPr spc="-40" dirty="0">
                <a:latin typeface="Agency FB" panose="020B0503020202020204" pitchFamily="34" charset="0"/>
                <a:cs typeface="Verdana"/>
              </a:rPr>
              <a:t>Güvenliği</a:t>
            </a:r>
            <a:endParaRPr dirty="0">
              <a:latin typeface="Agency FB" panose="020B0503020202020204" pitchFamily="34" charset="0"/>
              <a:cs typeface="Verdana"/>
            </a:endParaRPr>
          </a:p>
          <a:p>
            <a:pPr marL="355600" marR="5080" indent="-342900">
              <a:lnSpc>
                <a:spcPct val="118700"/>
              </a:lnSpc>
              <a:buFont typeface="Arial" panose="020B0604020202020204" pitchFamily="34" charset="0"/>
              <a:buChar char="•"/>
            </a:pPr>
            <a:r>
              <a:rPr spc="-145" dirty="0">
                <a:latin typeface="Agency FB" panose="020B0503020202020204" pitchFamily="34" charset="0"/>
                <a:cs typeface="Verdana"/>
              </a:rPr>
              <a:t>Gıda</a:t>
            </a:r>
            <a:r>
              <a:rPr spc="-254" dirty="0">
                <a:latin typeface="Agency FB" panose="020B0503020202020204" pitchFamily="34" charset="0"/>
                <a:cs typeface="Verdana"/>
              </a:rPr>
              <a:t> </a:t>
            </a:r>
            <a:r>
              <a:rPr spc="-145" dirty="0">
                <a:latin typeface="Agency FB" panose="020B0503020202020204" pitchFamily="34" charset="0"/>
                <a:cs typeface="Verdana"/>
              </a:rPr>
              <a:t>Güvenliğini</a:t>
            </a:r>
            <a:r>
              <a:rPr spc="-254" dirty="0">
                <a:latin typeface="Agency FB" panose="020B0503020202020204" pitchFamily="34" charset="0"/>
                <a:cs typeface="Verdana"/>
              </a:rPr>
              <a:t> </a:t>
            </a:r>
            <a:r>
              <a:rPr spc="-130" dirty="0" err="1">
                <a:latin typeface="Agency FB" panose="020B0503020202020204" pitchFamily="34" charset="0"/>
                <a:cs typeface="Verdana"/>
              </a:rPr>
              <a:t>Tehdit</a:t>
            </a:r>
            <a:r>
              <a:rPr spc="-254" dirty="0">
                <a:latin typeface="Agency FB" panose="020B0503020202020204" pitchFamily="34" charset="0"/>
                <a:cs typeface="Verdana"/>
              </a:rPr>
              <a:t> </a:t>
            </a:r>
            <a:r>
              <a:rPr spc="-140" dirty="0">
                <a:latin typeface="Agency FB" panose="020B0503020202020204" pitchFamily="34" charset="0"/>
                <a:cs typeface="Verdana"/>
              </a:rPr>
              <a:t>Eden</a:t>
            </a:r>
            <a:r>
              <a:rPr lang="tr-TR" spc="-254" dirty="0">
                <a:latin typeface="Agency FB" panose="020B0503020202020204" pitchFamily="34" charset="0"/>
                <a:cs typeface="Verdana"/>
              </a:rPr>
              <a:t> </a:t>
            </a:r>
            <a:r>
              <a:rPr spc="-105" dirty="0" err="1">
                <a:latin typeface="Agency FB" panose="020B0503020202020204" pitchFamily="34" charset="0"/>
                <a:cs typeface="Verdana"/>
              </a:rPr>
              <a:t>Unsurlar</a:t>
            </a:r>
            <a:endParaRPr lang="tr-TR" spc="-105" dirty="0">
              <a:latin typeface="Agency FB" panose="020B0503020202020204" pitchFamily="34" charset="0"/>
              <a:cs typeface="Verdana"/>
            </a:endParaRPr>
          </a:p>
          <a:p>
            <a:pPr marL="355600" marR="5080" indent="-342900">
              <a:lnSpc>
                <a:spcPct val="118700"/>
              </a:lnSpc>
              <a:buFont typeface="Arial" panose="020B0604020202020204" pitchFamily="34" charset="0"/>
              <a:buChar char="•"/>
            </a:pPr>
            <a:r>
              <a:rPr spc="-100" dirty="0">
                <a:latin typeface="Agency FB" panose="020B0503020202020204" pitchFamily="34" charset="0"/>
                <a:cs typeface="Verdana"/>
              </a:rPr>
              <a:t>Mal</a:t>
            </a:r>
            <a:r>
              <a:rPr spc="-260" dirty="0">
                <a:latin typeface="Agency FB" panose="020B0503020202020204" pitchFamily="34" charset="0"/>
                <a:cs typeface="Verdana"/>
              </a:rPr>
              <a:t> </a:t>
            </a:r>
            <a:r>
              <a:rPr spc="-135" dirty="0">
                <a:latin typeface="Agency FB" panose="020B0503020202020204" pitchFamily="34" charset="0"/>
                <a:cs typeface="Verdana"/>
              </a:rPr>
              <a:t>Kabul</a:t>
            </a:r>
            <a:r>
              <a:rPr spc="-260" dirty="0">
                <a:latin typeface="Agency FB" panose="020B0503020202020204" pitchFamily="34" charset="0"/>
                <a:cs typeface="Verdana"/>
              </a:rPr>
              <a:t> </a:t>
            </a:r>
            <a:r>
              <a:rPr spc="-70" dirty="0">
                <a:latin typeface="Agency FB" panose="020B0503020202020204" pitchFamily="34" charset="0"/>
                <a:cs typeface="Verdana"/>
              </a:rPr>
              <a:t>Uygulamaları</a:t>
            </a:r>
            <a:endParaRPr dirty="0">
              <a:latin typeface="Agency FB" panose="020B0503020202020204" pitchFamily="34" charset="0"/>
              <a:cs typeface="Verdana"/>
            </a:endParaRPr>
          </a:p>
          <a:p>
            <a:pPr marL="355600" marR="205104" indent="-342900">
              <a:lnSpc>
                <a:spcPts val="285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-160" dirty="0">
                <a:latin typeface="Agency FB" panose="020B0503020202020204" pitchFamily="34" charset="0"/>
                <a:cs typeface="Verdana"/>
              </a:rPr>
              <a:t>Hijyen</a:t>
            </a:r>
            <a:r>
              <a:rPr spc="-270" dirty="0">
                <a:latin typeface="Agency FB" panose="020B0503020202020204" pitchFamily="34" charset="0"/>
                <a:cs typeface="Verdana"/>
              </a:rPr>
              <a:t> </a:t>
            </a:r>
            <a:r>
              <a:rPr spc="-175" dirty="0" err="1">
                <a:latin typeface="Agency FB" panose="020B0503020202020204" pitchFamily="34" charset="0"/>
                <a:cs typeface="Verdana"/>
              </a:rPr>
              <a:t>ve</a:t>
            </a:r>
            <a:r>
              <a:rPr spc="-265" dirty="0">
                <a:latin typeface="Agency FB" panose="020B0503020202020204" pitchFamily="34" charset="0"/>
                <a:cs typeface="Verdana"/>
              </a:rPr>
              <a:t> </a:t>
            </a:r>
            <a:r>
              <a:rPr spc="-60" dirty="0" err="1">
                <a:latin typeface="Agency FB" panose="020B0503020202020204" pitchFamily="34" charset="0"/>
                <a:cs typeface="Verdana"/>
              </a:rPr>
              <a:t>Sanitasyon</a:t>
            </a:r>
            <a:endParaRPr lang="tr-TR" spc="-60" dirty="0">
              <a:latin typeface="Agency FB" panose="020B0503020202020204" pitchFamily="34" charset="0"/>
              <a:cs typeface="Verdana"/>
            </a:endParaRPr>
          </a:p>
          <a:p>
            <a:pPr marL="355600" marR="205104" indent="-342900">
              <a:lnSpc>
                <a:spcPts val="285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-160" dirty="0" err="1">
                <a:latin typeface="Agency FB" panose="020B0503020202020204" pitchFamily="34" charset="0"/>
                <a:cs typeface="Verdana"/>
              </a:rPr>
              <a:t>Standardizasyon</a:t>
            </a:r>
            <a:r>
              <a:rPr spc="-170" dirty="0">
                <a:latin typeface="Agency FB" panose="020B0503020202020204" pitchFamily="34" charset="0"/>
                <a:cs typeface="Verdana"/>
              </a:rPr>
              <a:t> </a:t>
            </a:r>
            <a:r>
              <a:rPr spc="-70" dirty="0">
                <a:latin typeface="Agency FB" panose="020B0503020202020204" pitchFamily="34" charset="0"/>
                <a:cs typeface="Verdana"/>
              </a:rPr>
              <a:t>Uygulamaları </a:t>
            </a:r>
            <a:r>
              <a:rPr spc="-150" dirty="0">
                <a:latin typeface="Agency FB" panose="020B0503020202020204" pitchFamily="34" charset="0"/>
                <a:cs typeface="Verdana"/>
              </a:rPr>
              <a:t>Form</a:t>
            </a:r>
            <a:r>
              <a:rPr spc="-275" dirty="0">
                <a:latin typeface="Agency FB" panose="020B0503020202020204" pitchFamily="34" charset="0"/>
                <a:cs typeface="Verdana"/>
              </a:rPr>
              <a:t> </a:t>
            </a:r>
            <a:r>
              <a:rPr spc="-175" dirty="0" err="1">
                <a:latin typeface="Agency FB" panose="020B0503020202020204" pitchFamily="34" charset="0"/>
                <a:cs typeface="Verdana"/>
              </a:rPr>
              <a:t>ve</a:t>
            </a:r>
            <a:r>
              <a:rPr spc="-270" dirty="0">
                <a:latin typeface="Agency FB" panose="020B0503020202020204" pitchFamily="34" charset="0"/>
                <a:cs typeface="Verdana"/>
              </a:rPr>
              <a:t> </a:t>
            </a:r>
            <a:r>
              <a:rPr spc="-155" dirty="0" err="1">
                <a:latin typeface="Agency FB" panose="020B0503020202020204" pitchFamily="34" charset="0"/>
                <a:cs typeface="Verdana"/>
              </a:rPr>
              <a:t>Dökümantasyonların</a:t>
            </a:r>
            <a:r>
              <a:rPr lang="tr-TR" spc="-155" dirty="0">
                <a:latin typeface="Agency FB" panose="020B0503020202020204" pitchFamily="34" charset="0"/>
                <a:cs typeface="Verdana"/>
              </a:rPr>
              <a:t> </a:t>
            </a:r>
            <a:r>
              <a:rPr spc="-155" dirty="0" err="1">
                <a:latin typeface="Agency FB" panose="020B0503020202020204" pitchFamily="34" charset="0"/>
                <a:cs typeface="Verdana"/>
              </a:rPr>
              <a:t>Önemi</a:t>
            </a:r>
            <a:r>
              <a:rPr spc="-155" dirty="0">
                <a:latin typeface="Agency FB" panose="020B0503020202020204" pitchFamily="34" charset="0"/>
                <a:cs typeface="Verdana"/>
              </a:rPr>
              <a:t> </a:t>
            </a:r>
            <a:endParaRPr lang="tr-TR" spc="-155" dirty="0">
              <a:latin typeface="Agency FB" panose="020B0503020202020204" pitchFamily="34" charset="0"/>
              <a:cs typeface="Verdana"/>
            </a:endParaRPr>
          </a:p>
          <a:p>
            <a:pPr marL="355600" marR="205104" indent="-342900">
              <a:lnSpc>
                <a:spcPts val="285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-130" dirty="0">
                <a:latin typeface="Agency FB" panose="020B0503020202020204" pitchFamily="34" charset="0"/>
                <a:cs typeface="Verdana"/>
              </a:rPr>
              <a:t>Kritik</a:t>
            </a:r>
            <a:r>
              <a:rPr spc="-260" dirty="0">
                <a:latin typeface="Agency FB" panose="020B0503020202020204" pitchFamily="34" charset="0"/>
                <a:cs typeface="Verdana"/>
              </a:rPr>
              <a:t> </a:t>
            </a:r>
            <a:r>
              <a:rPr spc="-130" dirty="0">
                <a:latin typeface="Agency FB" panose="020B0503020202020204" pitchFamily="34" charset="0"/>
                <a:cs typeface="Verdana"/>
              </a:rPr>
              <a:t>Kontrol</a:t>
            </a:r>
            <a:r>
              <a:rPr spc="-254" dirty="0">
                <a:latin typeface="Agency FB" panose="020B0503020202020204" pitchFamily="34" charset="0"/>
                <a:cs typeface="Verdana"/>
              </a:rPr>
              <a:t> </a:t>
            </a:r>
            <a:r>
              <a:rPr spc="-10" dirty="0">
                <a:latin typeface="Agency FB" panose="020B0503020202020204" pitchFamily="34" charset="0"/>
                <a:cs typeface="Verdana"/>
              </a:rPr>
              <a:t>Noktaları</a:t>
            </a:r>
            <a:endParaRPr dirty="0">
              <a:latin typeface="Agency FB" panose="020B0503020202020204" pitchFamily="34" charset="0"/>
              <a:cs typeface="Verdana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F57C1F4B-F423-7A5E-5FC6-D9BCA150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977" t="33271" r="45958" b="37321"/>
          <a:stretch/>
        </p:blipFill>
        <p:spPr>
          <a:xfrm>
            <a:off x="9352418" y="5456332"/>
            <a:ext cx="2740434" cy="133074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98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ACB4B-C0EB-67DF-2F4E-D911C91EE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12C490E7-1287-FB30-E48E-C28BD1C9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32618A09-B471-B226-47CD-028D4E45A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7">
            <a:extLst>
              <a:ext uri="{FF2B5EF4-FFF2-40B4-BE49-F238E27FC236}">
                <a16:creationId xmlns:a16="http://schemas.microsoft.com/office/drawing/2014/main" id="{278A5259-A64C-A807-B590-D36A6C1F2384}"/>
              </a:ext>
            </a:extLst>
          </p:cNvPr>
          <p:cNvSpPr txBox="1">
            <a:spLocks/>
          </p:cNvSpPr>
          <p:nvPr/>
        </p:nvSpPr>
        <p:spPr>
          <a:xfrm>
            <a:off x="3280727" y="920741"/>
            <a:ext cx="563054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b="1" spc="-20">
                <a:latin typeface="Agency FB" panose="020B0503020202020204" pitchFamily="34" charset="0"/>
              </a:rPr>
              <a:t>Depolama-</a:t>
            </a:r>
            <a:r>
              <a:rPr lang="en-US" sz="2000" b="1">
                <a:latin typeface="Agency FB" panose="020B0503020202020204" pitchFamily="34" charset="0"/>
              </a:rPr>
              <a:t>Sergilemedeki</a:t>
            </a:r>
            <a:r>
              <a:rPr lang="en-US" sz="2000" b="1" spc="-30">
                <a:latin typeface="Agency FB" panose="020B0503020202020204" pitchFamily="34" charset="0"/>
              </a:rPr>
              <a:t> </a:t>
            </a:r>
            <a:r>
              <a:rPr lang="en-US" sz="2000" b="1" spc="-10">
                <a:latin typeface="Agency FB" panose="020B0503020202020204" pitchFamily="34" charset="0"/>
              </a:rPr>
              <a:t>Kriterler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8F26BE6D-1B2A-7F18-481F-19CA8D9D6222}"/>
              </a:ext>
            </a:extLst>
          </p:cNvPr>
          <p:cNvSpPr txBox="1"/>
          <p:nvPr/>
        </p:nvSpPr>
        <p:spPr>
          <a:xfrm>
            <a:off x="871417" y="2034629"/>
            <a:ext cx="9505035" cy="399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000" b="1" dirty="0">
                <a:latin typeface="Agency FB" panose="020B0503020202020204" pitchFamily="34" charset="0"/>
                <a:cs typeface="Calibri"/>
              </a:rPr>
              <a:t>Risk</a:t>
            </a:r>
            <a:r>
              <a:rPr lang="tr-TR" sz="2000" b="1"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b="1" dirty="0">
                <a:latin typeface="Agency FB" panose="020B0503020202020204" pitchFamily="34" charset="0"/>
                <a:cs typeface="Calibri"/>
              </a:rPr>
              <a:t>Grubuna</a:t>
            </a:r>
            <a:r>
              <a:rPr lang="tr-TR" sz="2000" b="1"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b="1" dirty="0">
                <a:latin typeface="Agency FB" panose="020B0503020202020204" pitchFamily="34" charset="0"/>
                <a:cs typeface="Calibri"/>
              </a:rPr>
              <a:t>Göre</a:t>
            </a:r>
            <a:r>
              <a:rPr lang="tr-TR" sz="2000" b="1"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  <a:cs typeface="Calibri"/>
              </a:rPr>
              <a:t>Dağılımı</a:t>
            </a:r>
            <a:endParaRPr lang="tr-TR" sz="2000" dirty="0">
              <a:latin typeface="Agency FB" panose="020B0503020202020204" pitchFamily="34" charset="0"/>
              <a:cs typeface="Calibri"/>
            </a:endParaRPr>
          </a:p>
          <a:p>
            <a:pPr marL="2919095" marR="5080" indent="-635" algn="ctr">
              <a:lnSpc>
                <a:spcPct val="146900"/>
              </a:lnSpc>
              <a:spcBef>
                <a:spcPts val="1015"/>
              </a:spcBef>
            </a:pPr>
            <a:r>
              <a:rPr lang="tr-TR" dirty="0">
                <a:latin typeface="Agency FB" panose="020B0503020202020204" pitchFamily="34" charset="0"/>
                <a:cs typeface="Comic Sans MS"/>
              </a:rPr>
              <a:t>Pişmiş</a:t>
            </a:r>
            <a:r>
              <a:rPr lang="tr-TR" spc="-20" dirty="0">
                <a:latin typeface="Agency FB" panose="020B0503020202020204" pitchFamily="34" charset="0"/>
                <a:cs typeface="Comic Sans MS"/>
              </a:rPr>
              <a:t> </a:t>
            </a:r>
            <a:r>
              <a:rPr lang="tr-TR" spc="-10" dirty="0">
                <a:latin typeface="Agency FB" panose="020B0503020202020204" pitchFamily="34" charset="0"/>
                <a:cs typeface="Comic Sans MS"/>
              </a:rPr>
              <a:t>Ürünler </a:t>
            </a:r>
          </a:p>
          <a:p>
            <a:pPr marL="2919095" marR="5080" indent="-635" algn="ctr">
              <a:lnSpc>
                <a:spcPct val="146900"/>
              </a:lnSpc>
              <a:spcBef>
                <a:spcPts val="1015"/>
              </a:spcBef>
            </a:pPr>
            <a:r>
              <a:rPr lang="tr-TR" dirty="0">
                <a:latin typeface="Agency FB" panose="020B0503020202020204" pitchFamily="34" charset="0"/>
                <a:cs typeface="Comic Sans MS"/>
              </a:rPr>
              <a:t>Meyve</a:t>
            </a:r>
            <a:r>
              <a:rPr lang="tr-TR" spc="-30" dirty="0">
                <a:latin typeface="Agency FB" panose="020B0503020202020204" pitchFamily="34" charset="0"/>
                <a:cs typeface="Comic Sans MS"/>
              </a:rPr>
              <a:t> </a:t>
            </a:r>
            <a:r>
              <a:rPr lang="tr-TR" dirty="0">
                <a:latin typeface="Agency FB" panose="020B0503020202020204" pitchFamily="34" charset="0"/>
                <a:cs typeface="Comic Sans MS"/>
              </a:rPr>
              <a:t>&amp;</a:t>
            </a:r>
            <a:r>
              <a:rPr lang="tr-TR" spc="-25" dirty="0">
                <a:latin typeface="Agency FB" panose="020B0503020202020204" pitchFamily="34" charset="0"/>
                <a:cs typeface="Comic Sans MS"/>
              </a:rPr>
              <a:t> </a:t>
            </a:r>
            <a:r>
              <a:rPr lang="tr-TR" spc="-20" dirty="0">
                <a:latin typeface="Agency FB" panose="020B0503020202020204" pitchFamily="34" charset="0"/>
                <a:cs typeface="Comic Sans MS"/>
              </a:rPr>
              <a:t>Sebze </a:t>
            </a:r>
          </a:p>
          <a:p>
            <a:pPr marL="2919095" marR="5080" indent="-635" algn="ctr">
              <a:lnSpc>
                <a:spcPct val="146900"/>
              </a:lnSpc>
              <a:spcBef>
                <a:spcPts val="1015"/>
              </a:spcBef>
            </a:pPr>
            <a:r>
              <a:rPr lang="tr-TR" dirty="0">
                <a:latin typeface="Agency FB" panose="020B0503020202020204" pitchFamily="34" charset="0"/>
                <a:cs typeface="Comic Sans MS"/>
              </a:rPr>
              <a:t>Yarı</a:t>
            </a:r>
            <a:r>
              <a:rPr lang="tr-TR" spc="-30" dirty="0">
                <a:latin typeface="Agency FB" panose="020B0503020202020204" pitchFamily="34" charset="0"/>
                <a:cs typeface="Comic Sans MS"/>
              </a:rPr>
              <a:t> </a:t>
            </a:r>
            <a:r>
              <a:rPr lang="tr-TR" dirty="0">
                <a:latin typeface="Agency FB" panose="020B0503020202020204" pitchFamily="34" charset="0"/>
                <a:cs typeface="Comic Sans MS"/>
              </a:rPr>
              <a:t>pişmiş</a:t>
            </a:r>
            <a:r>
              <a:rPr lang="tr-TR" spc="-30" dirty="0">
                <a:latin typeface="Agency FB" panose="020B0503020202020204" pitchFamily="34" charset="0"/>
                <a:cs typeface="Comic Sans MS"/>
              </a:rPr>
              <a:t> </a:t>
            </a:r>
            <a:r>
              <a:rPr lang="tr-TR" spc="-10" dirty="0">
                <a:latin typeface="Agency FB" panose="020B0503020202020204" pitchFamily="34" charset="0"/>
                <a:cs typeface="Comic Sans MS"/>
              </a:rPr>
              <a:t>ürünler </a:t>
            </a:r>
          </a:p>
          <a:p>
            <a:pPr marL="2919095" marR="5080" indent="-635" algn="ctr">
              <a:lnSpc>
                <a:spcPct val="146900"/>
              </a:lnSpc>
              <a:spcBef>
                <a:spcPts val="1015"/>
              </a:spcBef>
            </a:pPr>
            <a:r>
              <a:rPr lang="tr-TR" spc="-25" dirty="0">
                <a:latin typeface="Agency FB" panose="020B0503020202020204" pitchFamily="34" charset="0"/>
                <a:cs typeface="Comic Sans MS"/>
              </a:rPr>
              <a:t>Süt</a:t>
            </a:r>
            <a:endParaRPr lang="tr-TR" dirty="0">
              <a:latin typeface="Agency FB" panose="020B0503020202020204" pitchFamily="34" charset="0"/>
              <a:cs typeface="Comic Sans MS"/>
            </a:endParaRPr>
          </a:p>
          <a:p>
            <a:pPr marL="2906395" algn="ctr">
              <a:lnSpc>
                <a:spcPct val="100000"/>
              </a:lnSpc>
              <a:spcBef>
                <a:spcPts val="750"/>
              </a:spcBef>
            </a:pPr>
            <a:r>
              <a:rPr lang="tr-TR" spc="-10" dirty="0">
                <a:latin typeface="Agency FB" panose="020B0503020202020204" pitchFamily="34" charset="0"/>
                <a:cs typeface="Comic Sans MS"/>
              </a:rPr>
              <a:t>Balık</a:t>
            </a:r>
            <a:endParaRPr lang="tr-TR" dirty="0">
              <a:latin typeface="Agency FB" panose="020B0503020202020204" pitchFamily="34" charset="0"/>
              <a:cs typeface="Comic Sans MS"/>
            </a:endParaRPr>
          </a:p>
          <a:p>
            <a:pPr marL="2905760" algn="ctr">
              <a:lnSpc>
                <a:spcPct val="100000"/>
              </a:lnSpc>
              <a:spcBef>
                <a:spcPts val="620"/>
              </a:spcBef>
            </a:pPr>
            <a:r>
              <a:rPr lang="tr-TR" dirty="0">
                <a:latin typeface="Agency FB" panose="020B0503020202020204" pitchFamily="34" charset="0"/>
                <a:cs typeface="Comic Sans MS"/>
              </a:rPr>
              <a:t>Kırmızı</a:t>
            </a:r>
            <a:r>
              <a:rPr lang="tr-TR" spc="-45" dirty="0">
                <a:latin typeface="Agency FB" panose="020B0503020202020204" pitchFamily="34" charset="0"/>
                <a:cs typeface="Comic Sans MS"/>
              </a:rPr>
              <a:t> </a:t>
            </a:r>
            <a:r>
              <a:rPr lang="tr-TR" spc="-25" dirty="0">
                <a:latin typeface="Agency FB" panose="020B0503020202020204" pitchFamily="34" charset="0"/>
                <a:cs typeface="Comic Sans MS"/>
              </a:rPr>
              <a:t>et</a:t>
            </a:r>
            <a:endParaRPr lang="tr-TR" dirty="0">
              <a:latin typeface="Agency FB" panose="020B0503020202020204" pitchFamily="34" charset="0"/>
              <a:cs typeface="Comic Sans MS"/>
            </a:endParaRPr>
          </a:p>
          <a:p>
            <a:pPr marL="2905760" algn="ctr">
              <a:lnSpc>
                <a:spcPct val="100000"/>
              </a:lnSpc>
              <a:spcBef>
                <a:spcPts val="1125"/>
              </a:spcBef>
            </a:pPr>
            <a:r>
              <a:rPr lang="tr-TR" dirty="0">
                <a:latin typeface="Agency FB" panose="020B0503020202020204" pitchFamily="34" charset="0"/>
                <a:cs typeface="Comic Sans MS"/>
              </a:rPr>
              <a:t>Beyaz</a:t>
            </a:r>
            <a:r>
              <a:rPr lang="tr-TR" spc="-25" dirty="0">
                <a:latin typeface="Agency FB" panose="020B0503020202020204" pitchFamily="34" charset="0"/>
                <a:cs typeface="Comic Sans MS"/>
              </a:rPr>
              <a:t> Et</a:t>
            </a:r>
            <a:endParaRPr lang="tr-TR" dirty="0">
              <a:latin typeface="Agency FB" panose="020B0503020202020204" pitchFamily="34" charset="0"/>
              <a:cs typeface="Comic Sans MS"/>
            </a:endParaRPr>
          </a:p>
          <a:p>
            <a:pPr marL="2906395" algn="ctr">
              <a:lnSpc>
                <a:spcPct val="100000"/>
              </a:lnSpc>
              <a:spcBef>
                <a:spcPts val="750"/>
              </a:spcBef>
            </a:pPr>
            <a:r>
              <a:rPr lang="tr-TR" spc="-10" dirty="0">
                <a:latin typeface="Agency FB" panose="020B0503020202020204" pitchFamily="34" charset="0"/>
                <a:cs typeface="Comic Sans MS"/>
              </a:rPr>
              <a:t>Sakatat</a:t>
            </a:r>
            <a:endParaRPr lang="tr-TR" dirty="0">
              <a:latin typeface="Agency FB" panose="020B0503020202020204" pitchFamily="34" charset="0"/>
              <a:cs typeface="Comic Sans MS"/>
            </a:endParaRPr>
          </a:p>
        </p:txBody>
      </p:sp>
      <p:pic>
        <p:nvPicPr>
          <p:cNvPr id="4" name="object 5" descr="Hayvani yağ, kırmızı et, dana eti, domuz eti içeren bir resim&#10;&#10;Açıklama otomatik olarak oluşturuldu">
            <a:extLst>
              <a:ext uri="{FF2B5EF4-FFF2-40B4-BE49-F238E27FC236}">
                <a16:creationId xmlns:a16="http://schemas.microsoft.com/office/drawing/2014/main" id="{0F79CCE1-E05D-6709-E098-D057B10337D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88905" y="2164671"/>
            <a:ext cx="2516680" cy="16329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object 2" descr="sütçülük, süt, yemek, gıda, bitkisel süt içeren bir resim&#10;&#10;Açıklama otomatik olarak oluşturuldu">
            <a:extLst>
              <a:ext uri="{FF2B5EF4-FFF2-40B4-BE49-F238E27FC236}">
                <a16:creationId xmlns:a16="http://schemas.microsoft.com/office/drawing/2014/main" id="{2FEDC95F-7EEC-8EBB-0F99-7433E1090BB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52834" y="3939705"/>
            <a:ext cx="2452751" cy="12382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ject 6" descr="deniz mahsulü, limon, balık ürünleri, balık içeren bir resim&#10;&#10;Açıklama otomatik olarak oluşturuldu">
            <a:extLst>
              <a:ext uri="{FF2B5EF4-FFF2-40B4-BE49-F238E27FC236}">
                <a16:creationId xmlns:a16="http://schemas.microsoft.com/office/drawing/2014/main" id="{9215AFEB-F3AD-F721-5EFC-ABFB2DACFC6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52834" y="5343092"/>
            <a:ext cx="2516680" cy="12382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object 4" descr="yemek, gıda,  mutfak (yemek çeşitleri), et, tabak, yemek çeşidi içeren bir resim&#10;&#10;Açıklama otomatik olarak oluşturuldu">
            <a:extLst>
              <a:ext uri="{FF2B5EF4-FFF2-40B4-BE49-F238E27FC236}">
                <a16:creationId xmlns:a16="http://schemas.microsoft.com/office/drawing/2014/main" id="{C6BB6295-5705-068A-D444-0512C7108E4E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417" y="2981137"/>
            <a:ext cx="2600324" cy="1733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object 3" descr="doğal gıdalar, üretmek, mahsul, işlenmemiş gıda, mahalli yemek içeren bir resim&#10;&#10;Açıklama otomatik olarak oluşturuldu">
            <a:extLst>
              <a:ext uri="{FF2B5EF4-FFF2-40B4-BE49-F238E27FC236}">
                <a16:creationId xmlns:a16="http://schemas.microsoft.com/office/drawing/2014/main" id="{68BB569D-ABE1-E491-2E52-4A31CF50CD56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7228" y="5030845"/>
            <a:ext cx="2857499" cy="14287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320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F215C6-492D-4E9D-1E4B-941310A4E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BE95B3C-120A-DB6F-C47A-7DEB22D4A538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007235">
              <a:spcAft>
                <a:spcPts val="600"/>
              </a:spcAft>
            </a:pPr>
            <a:r>
              <a:rPr lang="en-US" b="1"/>
              <a:t>Alet</a:t>
            </a:r>
            <a:r>
              <a:rPr lang="en-US" b="1" spc="-30"/>
              <a:t> </a:t>
            </a:r>
            <a:r>
              <a:rPr lang="en-US" b="1"/>
              <a:t>ve</a:t>
            </a:r>
            <a:r>
              <a:rPr lang="en-US" b="1" spc="-25"/>
              <a:t> </a:t>
            </a:r>
            <a:r>
              <a:rPr lang="en-US" b="1" spc="-10"/>
              <a:t>Ekipmanlar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465782A-5B59-63B8-803E-14796E56DA53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100"/>
              </a:spcBef>
              <a:buSzPct val="93750"/>
              <a:buFont typeface="Arial" panose="020B0604020202020204" pitchFamily="34" charset="0"/>
              <a:buChar char="•"/>
              <a:tabLst>
                <a:tab pos="316230" algn="l"/>
              </a:tabLst>
            </a:pPr>
            <a:r>
              <a:rPr lang="en-US"/>
              <a:t>Yıkanabilir</a:t>
            </a:r>
            <a:r>
              <a:rPr lang="en-US" spc="-90"/>
              <a:t> </a:t>
            </a:r>
            <a:r>
              <a:rPr lang="en-US"/>
              <a:t>ve</a:t>
            </a:r>
            <a:r>
              <a:rPr lang="en-US" spc="-90"/>
              <a:t> </a:t>
            </a:r>
            <a:r>
              <a:rPr lang="en-US"/>
              <a:t>dezenfekte</a:t>
            </a:r>
            <a:r>
              <a:rPr lang="en-US" spc="-90"/>
              <a:t> </a:t>
            </a:r>
            <a:r>
              <a:rPr lang="en-US"/>
              <a:t>edilebilir</a:t>
            </a:r>
            <a:r>
              <a:rPr lang="en-US" spc="-90"/>
              <a:t> </a:t>
            </a:r>
            <a:r>
              <a:rPr lang="en-US"/>
              <a:t>malzemeden</a:t>
            </a:r>
            <a:r>
              <a:rPr lang="en-US" spc="-85"/>
              <a:t> </a:t>
            </a:r>
            <a:r>
              <a:rPr lang="en-US" spc="-10"/>
              <a:t>olmalı.</a:t>
            </a:r>
            <a:endParaRPr lang="en-US"/>
          </a:p>
          <a:p>
            <a:pPr marL="355600" indent="-228600">
              <a:lnSpc>
                <a:spcPct val="90000"/>
              </a:lnSpc>
              <a:buSzPct val="93750"/>
              <a:buFont typeface="Arial" panose="020B0604020202020204" pitchFamily="34" charset="0"/>
              <a:buChar char="•"/>
              <a:tabLst>
                <a:tab pos="316230" algn="l"/>
              </a:tabLst>
            </a:pPr>
            <a:r>
              <a:rPr lang="en-US"/>
              <a:t>Paslı</a:t>
            </a:r>
            <a:r>
              <a:rPr lang="en-US" spc="-45"/>
              <a:t> </a:t>
            </a:r>
            <a:r>
              <a:rPr lang="en-US"/>
              <a:t>malzeme</a:t>
            </a:r>
            <a:r>
              <a:rPr lang="en-US" spc="-45"/>
              <a:t> </a:t>
            </a:r>
            <a:r>
              <a:rPr lang="en-US" spc="-10"/>
              <a:t>kullanılmamalı.</a:t>
            </a:r>
            <a:endParaRPr lang="en-US"/>
          </a:p>
          <a:p>
            <a:pPr marL="355600" indent="-228600">
              <a:lnSpc>
                <a:spcPct val="90000"/>
              </a:lnSpc>
              <a:buSzPct val="93750"/>
              <a:buFont typeface="Arial" panose="020B0604020202020204" pitchFamily="34" charset="0"/>
              <a:buChar char="•"/>
              <a:tabLst>
                <a:tab pos="316230" algn="l"/>
              </a:tabLst>
            </a:pPr>
            <a:r>
              <a:rPr lang="en-US"/>
              <a:t>Üretim</a:t>
            </a:r>
            <a:r>
              <a:rPr lang="en-US" spc="-50"/>
              <a:t> </a:t>
            </a:r>
            <a:r>
              <a:rPr lang="en-US"/>
              <a:t>alanlarında</a:t>
            </a:r>
            <a:r>
              <a:rPr lang="en-US" spc="-50"/>
              <a:t> </a:t>
            </a:r>
            <a:r>
              <a:rPr lang="en-US"/>
              <a:t>tahta</a:t>
            </a:r>
            <a:r>
              <a:rPr lang="en-US" spc="-50"/>
              <a:t> </a:t>
            </a:r>
            <a:r>
              <a:rPr lang="en-US"/>
              <a:t>malzeme</a:t>
            </a:r>
            <a:r>
              <a:rPr lang="en-US" spc="-50"/>
              <a:t> </a:t>
            </a:r>
            <a:r>
              <a:rPr lang="en-US" spc="-10"/>
              <a:t>kullanılmamalı.</a:t>
            </a:r>
            <a:endParaRPr lang="en-US"/>
          </a:p>
          <a:p>
            <a:pPr marL="355600" indent="-228600">
              <a:lnSpc>
                <a:spcPct val="90000"/>
              </a:lnSpc>
              <a:buSzPct val="93750"/>
              <a:buFont typeface="Arial" panose="020B0604020202020204" pitchFamily="34" charset="0"/>
              <a:buChar char="•"/>
              <a:tabLst>
                <a:tab pos="316230" algn="l"/>
              </a:tabLst>
            </a:pPr>
            <a:r>
              <a:rPr lang="en-US"/>
              <a:t>Kırık,</a:t>
            </a:r>
            <a:r>
              <a:rPr lang="en-US" spc="-10"/>
              <a:t> </a:t>
            </a:r>
            <a:r>
              <a:rPr lang="en-US"/>
              <a:t>çatlak</a:t>
            </a:r>
            <a:r>
              <a:rPr lang="en-US" spc="-10"/>
              <a:t> </a:t>
            </a:r>
            <a:r>
              <a:rPr lang="en-US"/>
              <a:t>vb.</a:t>
            </a:r>
            <a:r>
              <a:rPr lang="en-US" spc="-10"/>
              <a:t> </a:t>
            </a:r>
            <a:r>
              <a:rPr lang="en-US"/>
              <a:t>alet,</a:t>
            </a:r>
            <a:r>
              <a:rPr lang="en-US" spc="-5"/>
              <a:t> </a:t>
            </a:r>
            <a:r>
              <a:rPr lang="en-US"/>
              <a:t>ekipman</a:t>
            </a:r>
            <a:r>
              <a:rPr lang="en-US" spc="-10"/>
              <a:t> kullanılmamalı.</a:t>
            </a:r>
            <a:endParaRPr lang="en-US"/>
          </a:p>
          <a:p>
            <a:pPr marL="355600" indent="-228600">
              <a:lnSpc>
                <a:spcPct val="90000"/>
              </a:lnSpc>
              <a:spcBef>
                <a:spcPts val="215"/>
              </a:spcBef>
              <a:buSzPct val="93750"/>
              <a:buFont typeface="Arial" panose="020B0604020202020204" pitchFamily="34" charset="0"/>
              <a:buChar char="•"/>
              <a:tabLst>
                <a:tab pos="322580" algn="l"/>
              </a:tabLst>
            </a:pPr>
            <a:r>
              <a:rPr lang="en-US"/>
              <a:t>Krom</a:t>
            </a:r>
            <a:r>
              <a:rPr lang="en-US" spc="-60"/>
              <a:t> </a:t>
            </a:r>
            <a:r>
              <a:rPr lang="en-US"/>
              <a:t>nikel</a:t>
            </a:r>
            <a:r>
              <a:rPr lang="en-US" spc="-55"/>
              <a:t> </a:t>
            </a:r>
            <a:r>
              <a:rPr lang="en-US"/>
              <a:t>malzemeler</a:t>
            </a:r>
            <a:r>
              <a:rPr lang="en-US" spc="-55"/>
              <a:t> </a:t>
            </a:r>
            <a:r>
              <a:rPr lang="en-US"/>
              <a:t>tercih</a:t>
            </a:r>
            <a:r>
              <a:rPr lang="en-US" spc="-60"/>
              <a:t> </a:t>
            </a:r>
            <a:r>
              <a:rPr lang="en-US" spc="-10"/>
              <a:t>edilmeli.</a:t>
            </a:r>
            <a:endParaRPr lang="en-US"/>
          </a:p>
          <a:p>
            <a:pPr marL="355600" indent="-228600">
              <a:lnSpc>
                <a:spcPct val="90000"/>
              </a:lnSpc>
              <a:buSzPct val="93750"/>
              <a:buFont typeface="Arial" panose="020B0604020202020204" pitchFamily="34" charset="0"/>
              <a:buChar char="•"/>
              <a:tabLst>
                <a:tab pos="322580" algn="l"/>
              </a:tabLst>
            </a:pPr>
            <a:r>
              <a:rPr lang="en-US"/>
              <a:t>Boyası</a:t>
            </a:r>
            <a:r>
              <a:rPr lang="en-US" spc="-65"/>
              <a:t> </a:t>
            </a:r>
            <a:r>
              <a:rPr lang="en-US"/>
              <a:t>çıkabilecek</a:t>
            </a:r>
            <a:r>
              <a:rPr lang="en-US" spc="-65"/>
              <a:t> </a:t>
            </a:r>
            <a:r>
              <a:rPr lang="en-US"/>
              <a:t>malzeme</a:t>
            </a:r>
            <a:r>
              <a:rPr lang="en-US" spc="-70"/>
              <a:t> </a:t>
            </a:r>
            <a:r>
              <a:rPr lang="en-US" spc="-10"/>
              <a:t>kullanılmamalı.</a:t>
            </a:r>
            <a:endParaRPr lang="en-US"/>
          </a:p>
          <a:p>
            <a:pPr marL="355600" indent="-228600">
              <a:lnSpc>
                <a:spcPct val="90000"/>
              </a:lnSpc>
              <a:buSzPct val="93750"/>
              <a:buFont typeface="Arial" panose="020B0604020202020204" pitchFamily="34" charset="0"/>
              <a:buChar char="•"/>
              <a:tabLst>
                <a:tab pos="322580" algn="l"/>
              </a:tabLst>
            </a:pPr>
            <a:r>
              <a:rPr lang="en-US"/>
              <a:t>Belli</a:t>
            </a:r>
            <a:r>
              <a:rPr lang="en-US" spc="-50"/>
              <a:t> </a:t>
            </a:r>
            <a:r>
              <a:rPr lang="en-US"/>
              <a:t>periyotta</a:t>
            </a:r>
            <a:r>
              <a:rPr lang="en-US" spc="-55"/>
              <a:t> </a:t>
            </a:r>
            <a:r>
              <a:rPr lang="en-US"/>
              <a:t>bakımı</a:t>
            </a:r>
            <a:r>
              <a:rPr lang="en-US" spc="-50"/>
              <a:t> </a:t>
            </a:r>
            <a:r>
              <a:rPr lang="en-US" spc="-10"/>
              <a:t>yapılmalı.</a:t>
            </a:r>
            <a:endParaRPr lang="en-US"/>
          </a:p>
          <a:p>
            <a:pPr marL="355600" indent="-228600">
              <a:lnSpc>
                <a:spcPct val="90000"/>
              </a:lnSpc>
              <a:buSzPct val="93750"/>
              <a:buFont typeface="Arial" panose="020B0604020202020204" pitchFamily="34" charset="0"/>
              <a:buChar char="•"/>
              <a:tabLst>
                <a:tab pos="322580" algn="l"/>
              </a:tabLst>
            </a:pPr>
            <a:r>
              <a:rPr lang="en-US" spc="-10"/>
              <a:t>Civata, somun vb</a:t>
            </a:r>
            <a:r>
              <a:rPr lang="en-US"/>
              <a:t>.</a:t>
            </a:r>
            <a:r>
              <a:rPr lang="en-US" spc="-35"/>
              <a:t> </a:t>
            </a:r>
            <a:r>
              <a:rPr lang="en-US"/>
              <a:t>malzemelerin</a:t>
            </a:r>
            <a:r>
              <a:rPr lang="en-US" spc="-40"/>
              <a:t> </a:t>
            </a:r>
            <a:r>
              <a:rPr lang="en-US"/>
              <a:t>ürün</a:t>
            </a:r>
            <a:r>
              <a:rPr lang="en-US" spc="-40"/>
              <a:t> </a:t>
            </a:r>
            <a:r>
              <a:rPr lang="en-US"/>
              <a:t>ile</a:t>
            </a:r>
            <a:r>
              <a:rPr lang="en-US" spc="-40"/>
              <a:t> </a:t>
            </a:r>
            <a:r>
              <a:rPr lang="en-US" spc="-10"/>
              <a:t>teması engellenmeli.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F5CE00B9-F47E-BFA4-D8A4-AF2DFDF0C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ject 2" descr="iç mekan, mutfak tezgahı, mutfak, beyaz eşya içeren bir resim&#10;&#10;Açıklama otomatik olarak oluşturuldu">
            <a:extLst>
              <a:ext uri="{FF2B5EF4-FFF2-40B4-BE49-F238E27FC236}">
                <a16:creationId xmlns:a16="http://schemas.microsoft.com/office/drawing/2014/main" id="{31703B93-7856-891F-825B-B2C5C09F81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1331" y="4844440"/>
            <a:ext cx="2066062" cy="162957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5FE3FBF3-5BF4-9873-7004-AD9C29248B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74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C5E644-D209-3176-7855-08A7DF892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1F1946F-2E62-EC7C-73AF-4BD48C9E82CF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3130">
              <a:spcAft>
                <a:spcPts val="600"/>
              </a:spcAft>
            </a:pPr>
            <a:r>
              <a:rPr lang="en-US" sz="3100" b="1"/>
              <a:t>Temizlik ve Dezenfeksiyon </a:t>
            </a:r>
            <a:r>
              <a:rPr lang="en-US" sz="3100" b="1" spc="-10"/>
              <a:t>Uygulamaları</a:t>
            </a:r>
            <a:endParaRPr lang="en-US" sz="3100" b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BD0DB49-A97E-8F8B-E87A-D25A0010960F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100"/>
              </a:spcBef>
              <a:buSzPct val="93750"/>
              <a:buFont typeface="Arial" panose="020B0604020202020204" pitchFamily="34" charset="0"/>
              <a:buChar char="•"/>
              <a:tabLst>
                <a:tab pos="309245" algn="l"/>
              </a:tabLst>
            </a:pPr>
            <a:r>
              <a:rPr lang="en-US" spc="-10"/>
              <a:t>Prosedürlerde</a:t>
            </a:r>
            <a:r>
              <a:rPr lang="en-US" spc="-30"/>
              <a:t> </a:t>
            </a:r>
            <a:r>
              <a:rPr lang="en-US"/>
              <a:t>belirtilen</a:t>
            </a:r>
            <a:r>
              <a:rPr lang="en-US" spc="-30"/>
              <a:t> </a:t>
            </a:r>
            <a:r>
              <a:rPr lang="en-US"/>
              <a:t>kimyasallar</a:t>
            </a:r>
            <a:r>
              <a:rPr lang="en-US" spc="-30"/>
              <a:t> </a:t>
            </a:r>
            <a:r>
              <a:rPr lang="en-US"/>
              <a:t>ile</a:t>
            </a:r>
            <a:r>
              <a:rPr lang="en-US" spc="-30"/>
              <a:t> </a:t>
            </a:r>
            <a:r>
              <a:rPr lang="en-US" spc="-10"/>
              <a:t>belirlenen </a:t>
            </a:r>
            <a:r>
              <a:rPr lang="en-US"/>
              <a:t>periyotta</a:t>
            </a:r>
            <a:r>
              <a:rPr lang="en-US" spc="-40"/>
              <a:t> </a:t>
            </a:r>
            <a:r>
              <a:rPr lang="en-US"/>
              <a:t>ve</a:t>
            </a:r>
            <a:r>
              <a:rPr lang="en-US" spc="-35"/>
              <a:t> </a:t>
            </a:r>
            <a:r>
              <a:rPr lang="en-US"/>
              <a:t>belirtilen</a:t>
            </a:r>
            <a:r>
              <a:rPr lang="en-US" spc="-35"/>
              <a:t> </a:t>
            </a:r>
            <a:r>
              <a:rPr lang="en-US"/>
              <a:t>şekilde</a:t>
            </a:r>
            <a:r>
              <a:rPr lang="en-US" spc="-35"/>
              <a:t> </a:t>
            </a:r>
            <a:r>
              <a:rPr lang="en-US"/>
              <a:t>uygulamalar</a:t>
            </a:r>
            <a:r>
              <a:rPr lang="en-US" spc="-35"/>
              <a:t> </a:t>
            </a:r>
            <a:r>
              <a:rPr lang="en-US" spc="-10"/>
              <a:t>yapılmalı.</a:t>
            </a:r>
            <a:endParaRPr lang="en-US"/>
          </a:p>
          <a:p>
            <a:pPr marL="354965" marR="5080" indent="-228600">
              <a:lnSpc>
                <a:spcPct val="90000"/>
              </a:lnSpc>
              <a:spcBef>
                <a:spcPts val="630"/>
              </a:spcBef>
              <a:buSzPct val="93750"/>
              <a:buFont typeface="Arial" panose="020B0604020202020204" pitchFamily="34" charset="0"/>
              <a:buChar char="•"/>
              <a:tabLst>
                <a:tab pos="308610" algn="l"/>
              </a:tabLst>
            </a:pPr>
            <a:r>
              <a:rPr lang="en-US"/>
              <a:t>Tüm</a:t>
            </a:r>
            <a:r>
              <a:rPr lang="en-US" spc="-20"/>
              <a:t> </a:t>
            </a:r>
            <a:r>
              <a:rPr lang="en-US"/>
              <a:t>kör</a:t>
            </a:r>
            <a:r>
              <a:rPr lang="en-US" spc="-15"/>
              <a:t> </a:t>
            </a:r>
            <a:r>
              <a:rPr lang="en-US"/>
              <a:t>noktaların</a:t>
            </a:r>
            <a:r>
              <a:rPr lang="en-US" spc="-20"/>
              <a:t> </a:t>
            </a:r>
            <a:r>
              <a:rPr lang="en-US"/>
              <a:t>ve</a:t>
            </a:r>
            <a:r>
              <a:rPr lang="en-US" spc="-15"/>
              <a:t> </a:t>
            </a:r>
            <a:r>
              <a:rPr lang="en-US"/>
              <a:t>detay</a:t>
            </a:r>
            <a:r>
              <a:rPr lang="en-US" spc="-20"/>
              <a:t> </a:t>
            </a:r>
            <a:r>
              <a:rPr lang="en-US"/>
              <a:t>temizliğin</a:t>
            </a:r>
            <a:r>
              <a:rPr lang="en-US" spc="-15"/>
              <a:t> </a:t>
            </a:r>
            <a:r>
              <a:rPr lang="en-US"/>
              <a:t>her</a:t>
            </a:r>
            <a:r>
              <a:rPr lang="en-US" spc="-20"/>
              <a:t> </a:t>
            </a:r>
            <a:r>
              <a:rPr lang="en-US"/>
              <a:t>gün</a:t>
            </a:r>
            <a:r>
              <a:rPr lang="en-US" spc="-15"/>
              <a:t> </a:t>
            </a:r>
            <a:r>
              <a:rPr lang="en-US"/>
              <a:t>iş</a:t>
            </a:r>
            <a:r>
              <a:rPr lang="en-US" spc="-15"/>
              <a:t> </a:t>
            </a:r>
            <a:r>
              <a:rPr lang="en-US" spc="-10"/>
              <a:t>bitimi </a:t>
            </a:r>
            <a:r>
              <a:rPr lang="en-US"/>
              <a:t>yapıldığından</a:t>
            </a:r>
            <a:r>
              <a:rPr lang="en-US" spc="-90"/>
              <a:t> </a:t>
            </a:r>
            <a:r>
              <a:rPr lang="en-US"/>
              <a:t>emin</a:t>
            </a:r>
            <a:r>
              <a:rPr lang="en-US" spc="-90"/>
              <a:t> </a:t>
            </a:r>
            <a:r>
              <a:rPr lang="en-US" spc="-10"/>
              <a:t>olunmalı.</a:t>
            </a:r>
            <a:endParaRPr lang="en-US"/>
          </a:p>
          <a:p>
            <a:pPr marL="355600" indent="-228600">
              <a:lnSpc>
                <a:spcPct val="90000"/>
              </a:lnSpc>
              <a:spcBef>
                <a:spcPts val="240"/>
              </a:spcBef>
              <a:buSzPct val="93750"/>
              <a:buFont typeface="Arial" panose="020B0604020202020204" pitchFamily="34" charset="0"/>
              <a:buChar char="•"/>
              <a:tabLst>
                <a:tab pos="309245" algn="l"/>
              </a:tabLst>
            </a:pPr>
            <a:r>
              <a:rPr lang="en-US"/>
              <a:t>Zemindeki</a:t>
            </a:r>
            <a:r>
              <a:rPr lang="en-US" spc="-35"/>
              <a:t> </a:t>
            </a:r>
            <a:r>
              <a:rPr lang="en-US"/>
              <a:t>kaba</a:t>
            </a:r>
            <a:r>
              <a:rPr lang="en-US" spc="-35"/>
              <a:t> </a:t>
            </a:r>
            <a:r>
              <a:rPr lang="en-US"/>
              <a:t>pislikler</a:t>
            </a:r>
            <a:r>
              <a:rPr lang="en-US" spc="-35"/>
              <a:t> </a:t>
            </a:r>
            <a:r>
              <a:rPr lang="en-US" spc="-10"/>
              <a:t>toplanmalı.</a:t>
            </a:r>
            <a:endParaRPr lang="en-US"/>
          </a:p>
          <a:p>
            <a:pPr marL="355600" indent="-228600">
              <a:lnSpc>
                <a:spcPct val="90000"/>
              </a:lnSpc>
              <a:spcBef>
                <a:spcPts val="195"/>
              </a:spcBef>
              <a:buSzPct val="93750"/>
              <a:buFont typeface="Arial" panose="020B0604020202020204" pitchFamily="34" charset="0"/>
              <a:buChar char="•"/>
              <a:tabLst>
                <a:tab pos="308610" algn="l"/>
              </a:tabLst>
            </a:pPr>
            <a:r>
              <a:rPr lang="en-US"/>
              <a:t>Kir</a:t>
            </a:r>
            <a:r>
              <a:rPr lang="en-US" spc="-50"/>
              <a:t> </a:t>
            </a:r>
            <a:r>
              <a:rPr lang="en-US"/>
              <a:t>tipine</a:t>
            </a:r>
            <a:r>
              <a:rPr lang="en-US" spc="-50"/>
              <a:t> </a:t>
            </a:r>
            <a:r>
              <a:rPr lang="en-US"/>
              <a:t>göre</a:t>
            </a:r>
            <a:r>
              <a:rPr lang="en-US" spc="-45"/>
              <a:t> </a:t>
            </a:r>
            <a:r>
              <a:rPr lang="en-US"/>
              <a:t>kimyasallar</a:t>
            </a:r>
            <a:r>
              <a:rPr lang="en-US" spc="-50"/>
              <a:t> </a:t>
            </a:r>
            <a:r>
              <a:rPr lang="en-US" spc="-10"/>
              <a:t>kullanılmalı.</a:t>
            </a:r>
          </a:p>
          <a:p>
            <a:pPr marL="355600" indent="-228600">
              <a:lnSpc>
                <a:spcPct val="90000"/>
              </a:lnSpc>
              <a:spcBef>
                <a:spcPts val="195"/>
              </a:spcBef>
              <a:buSzPct val="93750"/>
              <a:buFont typeface="Arial" panose="020B0604020202020204" pitchFamily="34" charset="0"/>
              <a:buChar char="•"/>
              <a:tabLst>
                <a:tab pos="308610" algn="l"/>
              </a:tabLst>
            </a:pPr>
            <a:r>
              <a:rPr lang="en-US" spc="-10"/>
              <a:t>Kimyasallar doğru konsantrasyonda kullanılmalı.</a:t>
            </a:r>
          </a:p>
          <a:p>
            <a:pPr marL="355600" indent="-228600">
              <a:lnSpc>
                <a:spcPct val="90000"/>
              </a:lnSpc>
              <a:spcBef>
                <a:spcPts val="195"/>
              </a:spcBef>
              <a:buSzPct val="93750"/>
              <a:buFont typeface="Arial" panose="020B0604020202020204" pitchFamily="34" charset="0"/>
              <a:buChar char="•"/>
              <a:tabLst>
                <a:tab pos="308610" algn="l"/>
              </a:tabLst>
            </a:pPr>
            <a:r>
              <a:rPr lang="en-US" spc="-10"/>
              <a:t>Durulama iyi yapılmalı.</a:t>
            </a:r>
          </a:p>
          <a:p>
            <a:pPr marL="355600" indent="-228600">
              <a:lnSpc>
                <a:spcPct val="90000"/>
              </a:lnSpc>
              <a:spcBef>
                <a:spcPts val="195"/>
              </a:spcBef>
              <a:buSzPct val="93750"/>
              <a:buFont typeface="Arial" panose="020B0604020202020204" pitchFamily="34" charset="0"/>
              <a:buChar char="•"/>
              <a:tabLst>
                <a:tab pos="308610" algn="l"/>
              </a:tabLst>
            </a:pPr>
            <a:endParaRPr lang="en-US" spc="-10" baseline="2314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73066985-7B5E-5272-E53C-BA7205801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 descr="giyim, çizgi film, ayakkabı, çizim içeren bir resim&#10;&#10;Açıklama otomatik olarak oluşturuldu">
            <a:extLst>
              <a:ext uri="{FF2B5EF4-FFF2-40B4-BE49-F238E27FC236}">
                <a16:creationId xmlns:a16="http://schemas.microsoft.com/office/drawing/2014/main" id="{FBF465B6-02A2-E3AE-C3AF-3AB1F0325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4760488"/>
            <a:ext cx="2066062" cy="179747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D63AB7B7-3EED-9C41-B7EB-97A3FCDF67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9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ECEBA-7D43-6F62-F44A-47B2B21DB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C98C344F-0386-6467-A90E-2086818E678F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b="1"/>
              <a:t>Personel Hijyeni </a:t>
            </a:r>
            <a:r>
              <a:rPr lang="en-US" b="1" spc="-50"/>
              <a:t>1</a:t>
            </a:r>
            <a:endParaRPr lang="en-US" b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94FE134C-58C6-62B7-93E0-E6BB7150B602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1000" indent="-228600">
              <a:lnSpc>
                <a:spcPct val="90000"/>
              </a:lnSpc>
              <a:spcBef>
                <a:spcPts val="670"/>
              </a:spcBef>
              <a:buSzPct val="93750"/>
              <a:buFont typeface="Arial" panose="020B0604020202020204" pitchFamily="34" charset="0"/>
              <a:buChar char="•"/>
              <a:tabLst>
                <a:tab pos="330835" algn="l"/>
              </a:tabLst>
            </a:pPr>
            <a:r>
              <a:rPr lang="en-US"/>
              <a:t>Günlük</a:t>
            </a:r>
            <a:r>
              <a:rPr lang="en-US" spc="-35"/>
              <a:t> </a:t>
            </a:r>
            <a:r>
              <a:rPr lang="en-US"/>
              <a:t>banyo</a:t>
            </a:r>
            <a:r>
              <a:rPr lang="en-US" spc="-30"/>
              <a:t> </a:t>
            </a:r>
            <a:r>
              <a:rPr lang="en-US" spc="-10"/>
              <a:t>yapılmalı.</a:t>
            </a:r>
            <a:endParaRPr lang="en-US"/>
          </a:p>
          <a:p>
            <a:pPr marL="380365" marR="30480" indent="-228600">
              <a:lnSpc>
                <a:spcPct val="90000"/>
              </a:lnSpc>
              <a:buSzPct val="93750"/>
              <a:buFont typeface="Arial" panose="020B0604020202020204" pitchFamily="34" charset="0"/>
              <a:buChar char="•"/>
              <a:tabLst>
                <a:tab pos="330200" algn="l"/>
              </a:tabLst>
            </a:pPr>
            <a:r>
              <a:rPr lang="en-US"/>
              <a:t>Günlük</a:t>
            </a:r>
            <a:r>
              <a:rPr lang="en-US" spc="-5"/>
              <a:t> </a:t>
            </a:r>
            <a:r>
              <a:rPr lang="en-US"/>
              <a:t>tırnak</a:t>
            </a:r>
            <a:r>
              <a:rPr lang="en-US" spc="-5"/>
              <a:t> </a:t>
            </a:r>
            <a:r>
              <a:rPr lang="en-US"/>
              <a:t>temizliği, tırnaklarınızı</a:t>
            </a:r>
            <a:r>
              <a:rPr lang="en-US" spc="-5"/>
              <a:t> </a:t>
            </a:r>
            <a:r>
              <a:rPr lang="en-US"/>
              <a:t>kısa</a:t>
            </a:r>
            <a:r>
              <a:rPr lang="en-US" spc="-5"/>
              <a:t> </a:t>
            </a:r>
            <a:r>
              <a:rPr lang="en-US"/>
              <a:t>ve temiz</a:t>
            </a:r>
            <a:r>
              <a:rPr lang="en-US" spc="-5"/>
              <a:t> </a:t>
            </a:r>
            <a:r>
              <a:rPr lang="en-US" spc="-10"/>
              <a:t>tutunuz, </a:t>
            </a:r>
            <a:r>
              <a:rPr lang="en-US"/>
              <a:t>tırnak</a:t>
            </a:r>
            <a:r>
              <a:rPr lang="en-US" spc="-10"/>
              <a:t> </a:t>
            </a:r>
            <a:r>
              <a:rPr lang="en-US"/>
              <a:t>cilası,</a:t>
            </a:r>
            <a:r>
              <a:rPr lang="en-US" spc="-5"/>
              <a:t> </a:t>
            </a:r>
            <a:r>
              <a:rPr lang="en-US"/>
              <a:t>oje,</a:t>
            </a:r>
            <a:r>
              <a:rPr lang="en-US" spc="-10"/>
              <a:t> </a:t>
            </a:r>
            <a:r>
              <a:rPr lang="en-US"/>
              <a:t>kına</a:t>
            </a:r>
            <a:r>
              <a:rPr lang="en-US" spc="-5"/>
              <a:t> </a:t>
            </a:r>
            <a:r>
              <a:rPr lang="en-US"/>
              <a:t>vb.</a:t>
            </a:r>
            <a:r>
              <a:rPr lang="en-US" spc="-10"/>
              <a:t> kullanmayınız.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1095"/>
              </a:spcBef>
              <a:buSzPct val="93750"/>
              <a:buFont typeface="Arial" panose="020B0604020202020204" pitchFamily="34" charset="0"/>
              <a:buChar char="•"/>
              <a:tabLst>
                <a:tab pos="330835" algn="l"/>
              </a:tabLst>
            </a:pPr>
            <a:r>
              <a:rPr lang="en-US"/>
              <a:t>Düzenli</a:t>
            </a:r>
            <a:r>
              <a:rPr lang="en-US" spc="-20"/>
              <a:t> </a:t>
            </a:r>
            <a:r>
              <a:rPr lang="en-US"/>
              <a:t>olarak</a:t>
            </a:r>
            <a:r>
              <a:rPr lang="en-US" spc="-20"/>
              <a:t> </a:t>
            </a:r>
            <a:r>
              <a:rPr lang="en-US"/>
              <a:t>sakal</a:t>
            </a:r>
            <a:r>
              <a:rPr lang="en-US" spc="-15"/>
              <a:t> </a:t>
            </a:r>
            <a:r>
              <a:rPr lang="en-US"/>
              <a:t>tıraşı</a:t>
            </a:r>
            <a:r>
              <a:rPr lang="en-US" spc="-20"/>
              <a:t> </a:t>
            </a:r>
            <a:r>
              <a:rPr lang="en-US" spc="-10"/>
              <a:t>olunuz.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495"/>
              </a:spcBef>
              <a:buSzPct val="93750"/>
              <a:buFont typeface="Arial" panose="020B0604020202020204" pitchFamily="34" charset="0"/>
              <a:buChar char="•"/>
              <a:tabLst>
                <a:tab pos="330835" algn="l"/>
              </a:tabLst>
            </a:pPr>
            <a:r>
              <a:rPr lang="en-US"/>
              <a:t>Gıda</a:t>
            </a:r>
            <a:r>
              <a:rPr lang="en-US" spc="-60"/>
              <a:t> </a:t>
            </a:r>
            <a:r>
              <a:rPr lang="en-US"/>
              <a:t>ile</a:t>
            </a:r>
            <a:r>
              <a:rPr lang="en-US" spc="-55"/>
              <a:t> </a:t>
            </a:r>
            <a:r>
              <a:rPr lang="en-US"/>
              <a:t>çalışırken</a:t>
            </a:r>
            <a:r>
              <a:rPr lang="en-US" spc="-60"/>
              <a:t> </a:t>
            </a:r>
            <a:r>
              <a:rPr lang="en-US"/>
              <a:t>eldiven</a:t>
            </a:r>
            <a:r>
              <a:rPr lang="en-US" spc="-60"/>
              <a:t> </a:t>
            </a:r>
            <a:r>
              <a:rPr lang="en-US"/>
              <a:t>,bone,</a:t>
            </a:r>
            <a:r>
              <a:rPr lang="en-US" spc="-50"/>
              <a:t> </a:t>
            </a:r>
            <a:r>
              <a:rPr lang="en-US"/>
              <a:t>maske</a:t>
            </a:r>
            <a:r>
              <a:rPr lang="en-US" spc="-60"/>
              <a:t> </a:t>
            </a:r>
            <a:r>
              <a:rPr lang="en-US" spc="-10"/>
              <a:t>kullanılmalı.</a:t>
            </a:r>
            <a:endParaRPr lang="en-US"/>
          </a:p>
          <a:p>
            <a:pPr marL="380365" marR="671830" indent="-228600">
              <a:lnSpc>
                <a:spcPct val="90000"/>
              </a:lnSpc>
              <a:spcBef>
                <a:spcPts val="750"/>
              </a:spcBef>
              <a:buSzPct val="93750"/>
              <a:buFont typeface="Arial" panose="020B0604020202020204" pitchFamily="34" charset="0"/>
              <a:buChar char="•"/>
              <a:tabLst>
                <a:tab pos="330200" algn="l"/>
              </a:tabLst>
            </a:pPr>
            <a:r>
              <a:rPr lang="en-US"/>
              <a:t>Molalardan</a:t>
            </a:r>
            <a:r>
              <a:rPr lang="en-US" spc="-40"/>
              <a:t> </a:t>
            </a:r>
            <a:r>
              <a:rPr lang="en-US"/>
              <a:t>dönüşte,</a:t>
            </a:r>
            <a:r>
              <a:rPr lang="en-US" spc="-35"/>
              <a:t> </a:t>
            </a:r>
            <a:r>
              <a:rPr lang="en-US"/>
              <a:t>wclerden</a:t>
            </a:r>
            <a:r>
              <a:rPr lang="en-US" spc="-35"/>
              <a:t> </a:t>
            </a:r>
            <a:r>
              <a:rPr lang="en-US"/>
              <a:t>çıkışta,</a:t>
            </a:r>
            <a:r>
              <a:rPr lang="en-US" spc="-35"/>
              <a:t> </a:t>
            </a:r>
            <a:r>
              <a:rPr lang="en-US"/>
              <a:t>üretim</a:t>
            </a:r>
            <a:r>
              <a:rPr lang="en-US" spc="-35"/>
              <a:t> </a:t>
            </a:r>
            <a:r>
              <a:rPr lang="en-US" spc="-10"/>
              <a:t>alanına </a:t>
            </a:r>
            <a:r>
              <a:rPr lang="en-US"/>
              <a:t>girişte</a:t>
            </a:r>
            <a:r>
              <a:rPr lang="en-US" spc="-45"/>
              <a:t> </a:t>
            </a:r>
            <a:r>
              <a:rPr lang="en-US"/>
              <a:t>eller</a:t>
            </a:r>
            <a:r>
              <a:rPr lang="en-US" spc="-45"/>
              <a:t> </a:t>
            </a:r>
            <a:r>
              <a:rPr lang="en-US"/>
              <a:t>hijyenik</a:t>
            </a:r>
            <a:r>
              <a:rPr lang="en-US" spc="-40"/>
              <a:t> </a:t>
            </a:r>
            <a:r>
              <a:rPr lang="en-US"/>
              <a:t>bir</a:t>
            </a:r>
            <a:r>
              <a:rPr lang="en-US" spc="-45"/>
              <a:t> </a:t>
            </a:r>
            <a:r>
              <a:rPr lang="en-US"/>
              <a:t>şekilde</a:t>
            </a:r>
            <a:r>
              <a:rPr lang="en-US" spc="-40"/>
              <a:t> </a:t>
            </a:r>
            <a:r>
              <a:rPr lang="en-US" spc="-10"/>
              <a:t>yıkanmalı.</a:t>
            </a:r>
          </a:p>
          <a:p>
            <a:pPr marL="380365" marR="671830" indent="-228600">
              <a:lnSpc>
                <a:spcPct val="90000"/>
              </a:lnSpc>
              <a:spcBef>
                <a:spcPts val="750"/>
              </a:spcBef>
              <a:buSzPct val="93750"/>
              <a:buFont typeface="Arial" panose="020B0604020202020204" pitchFamily="34" charset="0"/>
              <a:buChar char="•"/>
              <a:tabLst>
                <a:tab pos="330200" algn="l"/>
              </a:tabLst>
            </a:pPr>
            <a:r>
              <a:rPr lang="en-US" spc="-10"/>
              <a:t>Gıda ile çalışılırken saat, küpe, kolye, yüzük, bilezik vb. takılmamalı.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F609B904-78CC-B839-47EF-B3607D8AA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 descr="çizgi film içeren bir resim&#10;&#10;Açıklama otomatik olarak oluşturuldu">
            <a:extLst>
              <a:ext uri="{FF2B5EF4-FFF2-40B4-BE49-F238E27FC236}">
                <a16:creationId xmlns:a16="http://schemas.microsoft.com/office/drawing/2014/main" id="{2429656F-E38A-AE77-E66E-EAE3DB83B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5168536"/>
            <a:ext cx="2066062" cy="98137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EFF96675-C2B6-22B9-DBF8-49B11A3D49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61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CC363A-65D6-7518-9FD2-BCAB4532D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51CAC2A-4CC0-7E7E-5607-8673F29BB33C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b="1"/>
              <a:t>Personel Hijyeni </a:t>
            </a:r>
            <a:r>
              <a:rPr lang="en-US" b="1" spc="-50"/>
              <a:t>2</a:t>
            </a:r>
            <a:endParaRPr lang="en-US" b="1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86BB8F2-84F1-F55D-0464-F91665235B7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0055">
              <a:spcBef>
                <a:spcPts val="1639"/>
              </a:spcBef>
              <a:buSzPct val="93750"/>
              <a:tabLst>
                <a:tab pos="344805" algn="l"/>
              </a:tabLst>
            </a:pPr>
            <a:r>
              <a:rPr lang="en-US" sz="2400"/>
              <a:t>Temiz</a:t>
            </a:r>
            <a:r>
              <a:rPr lang="en-US" sz="2400" spc="-35"/>
              <a:t> </a:t>
            </a:r>
            <a:r>
              <a:rPr lang="en-US" sz="2400"/>
              <a:t>iş</a:t>
            </a:r>
            <a:r>
              <a:rPr lang="en-US" sz="2400" spc="-30"/>
              <a:t> </a:t>
            </a:r>
            <a:r>
              <a:rPr lang="en-US" sz="2400"/>
              <a:t>kıyafeti</a:t>
            </a:r>
            <a:r>
              <a:rPr lang="en-US" sz="2400" spc="-30"/>
              <a:t> </a:t>
            </a:r>
            <a:r>
              <a:rPr lang="en-US" sz="2400"/>
              <a:t>ve</a:t>
            </a:r>
            <a:r>
              <a:rPr lang="en-US" sz="2400" spc="-30"/>
              <a:t> </a:t>
            </a:r>
            <a:r>
              <a:rPr lang="en-US" sz="2400"/>
              <a:t>önlük</a:t>
            </a:r>
            <a:r>
              <a:rPr lang="en-US" sz="2400" spc="-30"/>
              <a:t> </a:t>
            </a:r>
            <a:r>
              <a:rPr lang="en-US" sz="2400" spc="-10"/>
              <a:t>kullanılması</a:t>
            </a:r>
            <a:endParaRPr lang="en-US" sz="2400"/>
          </a:p>
          <a:p>
            <a:pPr marL="439420" marR="30480">
              <a:spcBef>
                <a:spcPts val="280"/>
              </a:spcBef>
              <a:buSzPct val="93750"/>
              <a:tabLst>
                <a:tab pos="344805" algn="l"/>
              </a:tabLst>
            </a:pPr>
            <a:r>
              <a:rPr lang="en-US" sz="2400"/>
              <a:t>İş</a:t>
            </a:r>
            <a:r>
              <a:rPr lang="en-US" sz="2400" spc="-45"/>
              <a:t> </a:t>
            </a:r>
            <a:r>
              <a:rPr lang="en-US" sz="2400"/>
              <a:t>elbisesi</a:t>
            </a:r>
            <a:r>
              <a:rPr lang="en-US" sz="2400" spc="-35"/>
              <a:t> </a:t>
            </a:r>
            <a:r>
              <a:rPr lang="en-US" sz="2400"/>
              <a:t>içine</a:t>
            </a:r>
            <a:r>
              <a:rPr lang="en-US" sz="2400" spc="-40"/>
              <a:t> </a:t>
            </a:r>
            <a:r>
              <a:rPr lang="en-US" sz="2400"/>
              <a:t>gerekli</a:t>
            </a:r>
            <a:r>
              <a:rPr lang="en-US" sz="2400" spc="-35"/>
              <a:t> </a:t>
            </a:r>
            <a:r>
              <a:rPr lang="en-US" sz="2400"/>
              <a:t>olmayan</a:t>
            </a:r>
            <a:r>
              <a:rPr lang="en-US" sz="2400" spc="-40"/>
              <a:t> </a:t>
            </a:r>
            <a:r>
              <a:rPr lang="en-US" sz="2400"/>
              <a:t>madde</a:t>
            </a:r>
            <a:r>
              <a:rPr lang="en-US" sz="2400" spc="-40"/>
              <a:t> </a:t>
            </a:r>
            <a:r>
              <a:rPr lang="en-US" sz="2400"/>
              <a:t>(</a:t>
            </a:r>
            <a:r>
              <a:rPr lang="en-US" sz="2400" spc="-40"/>
              <a:t> </a:t>
            </a:r>
            <a:r>
              <a:rPr lang="en-US" sz="2400"/>
              <a:t>Saç</a:t>
            </a:r>
            <a:r>
              <a:rPr lang="en-US" sz="2400" spc="-45"/>
              <a:t> </a:t>
            </a:r>
            <a:r>
              <a:rPr lang="en-US" sz="2400"/>
              <a:t>tokası</a:t>
            </a:r>
            <a:r>
              <a:rPr lang="en-US" sz="2400" spc="-35"/>
              <a:t> </a:t>
            </a:r>
            <a:r>
              <a:rPr lang="en-US" sz="2400" spc="-10"/>
              <a:t>,çakmak, </a:t>
            </a:r>
            <a:r>
              <a:rPr lang="en-US" sz="2400"/>
              <a:t>sigara,</a:t>
            </a:r>
            <a:r>
              <a:rPr lang="en-US" sz="2400" spc="-25"/>
              <a:t> </a:t>
            </a:r>
            <a:r>
              <a:rPr lang="en-US" sz="2400"/>
              <a:t>cep</a:t>
            </a:r>
            <a:r>
              <a:rPr lang="en-US" sz="2400" spc="-25"/>
              <a:t> </a:t>
            </a:r>
            <a:r>
              <a:rPr lang="en-US" sz="2400"/>
              <a:t>telefonu</a:t>
            </a:r>
            <a:r>
              <a:rPr lang="en-US" sz="2400" spc="-25"/>
              <a:t> </a:t>
            </a:r>
            <a:r>
              <a:rPr lang="en-US" sz="2400"/>
              <a:t>vb.)</a:t>
            </a:r>
            <a:r>
              <a:rPr lang="en-US" sz="2400" spc="-25"/>
              <a:t> </a:t>
            </a:r>
            <a:r>
              <a:rPr lang="en-US" sz="2400" spc="-10"/>
              <a:t>koymayınız.</a:t>
            </a:r>
          </a:p>
          <a:p>
            <a:pPr marL="439420" marR="30480">
              <a:spcBef>
                <a:spcPts val="280"/>
              </a:spcBef>
              <a:buSzPct val="93750"/>
              <a:tabLst>
                <a:tab pos="344805" algn="l"/>
              </a:tabLst>
            </a:pPr>
            <a:r>
              <a:rPr lang="en-US" sz="2400"/>
              <a:t>Personel</a:t>
            </a:r>
            <a:r>
              <a:rPr lang="en-US" sz="2400" spc="-20"/>
              <a:t> </a:t>
            </a:r>
            <a:r>
              <a:rPr lang="en-US" sz="2400"/>
              <a:t>soyunma</a:t>
            </a:r>
            <a:r>
              <a:rPr lang="en-US" sz="2400" spc="-20"/>
              <a:t> </a:t>
            </a:r>
            <a:r>
              <a:rPr lang="en-US" sz="2400"/>
              <a:t>odalarını</a:t>
            </a:r>
            <a:r>
              <a:rPr lang="en-US" sz="2400" spc="-15"/>
              <a:t> </a:t>
            </a:r>
            <a:r>
              <a:rPr lang="en-US" sz="2400"/>
              <a:t>ve</a:t>
            </a:r>
            <a:r>
              <a:rPr lang="en-US" sz="2400" spc="-20"/>
              <a:t> </a:t>
            </a:r>
            <a:r>
              <a:rPr lang="en-US" sz="2400"/>
              <a:t>dolaplarını</a:t>
            </a:r>
            <a:r>
              <a:rPr lang="en-US" sz="2400" spc="-15"/>
              <a:t> </a:t>
            </a:r>
            <a:r>
              <a:rPr lang="en-US" sz="2400"/>
              <a:t>temiz</a:t>
            </a:r>
            <a:r>
              <a:rPr lang="en-US" sz="2400" spc="-20"/>
              <a:t> </a:t>
            </a:r>
            <a:r>
              <a:rPr lang="en-US" sz="2400" spc="-10"/>
              <a:t>tutmalıyız.</a:t>
            </a:r>
          </a:p>
          <a:p>
            <a:pPr marL="440055">
              <a:spcBef>
                <a:spcPts val="245"/>
              </a:spcBef>
              <a:buSzPct val="93750"/>
              <a:tabLst>
                <a:tab pos="344805" algn="l"/>
              </a:tabLst>
            </a:pPr>
            <a:r>
              <a:rPr lang="en-US" sz="2400"/>
              <a:t>Ağır</a:t>
            </a:r>
            <a:r>
              <a:rPr lang="en-US" sz="2400" spc="-25"/>
              <a:t> </a:t>
            </a:r>
            <a:r>
              <a:rPr lang="en-US" sz="2400"/>
              <a:t>parfüm</a:t>
            </a:r>
            <a:r>
              <a:rPr lang="en-US" sz="2400" spc="-25"/>
              <a:t> </a:t>
            </a:r>
            <a:r>
              <a:rPr lang="en-US" sz="2400"/>
              <a:t>ve</a:t>
            </a:r>
            <a:r>
              <a:rPr lang="en-US" sz="2400" spc="-25"/>
              <a:t> </a:t>
            </a:r>
            <a:r>
              <a:rPr lang="en-US" sz="2400"/>
              <a:t>losyon</a:t>
            </a:r>
            <a:r>
              <a:rPr lang="en-US" sz="2400" spc="-20"/>
              <a:t> </a:t>
            </a:r>
            <a:r>
              <a:rPr lang="en-US" sz="2400" spc="-10"/>
              <a:t>kullanmayınız.</a:t>
            </a:r>
            <a:endParaRPr lang="en-US" sz="2400"/>
          </a:p>
          <a:p>
            <a:pPr marL="440055">
              <a:spcBef>
                <a:spcPts val="195"/>
              </a:spcBef>
              <a:buSzPct val="93750"/>
              <a:tabLst>
                <a:tab pos="344805" algn="l"/>
              </a:tabLst>
            </a:pPr>
            <a:r>
              <a:rPr lang="en-US" sz="2400"/>
              <a:t>Belirlenmiş</a:t>
            </a:r>
            <a:r>
              <a:rPr lang="en-US" sz="2400" spc="-70"/>
              <a:t> </a:t>
            </a:r>
            <a:r>
              <a:rPr lang="en-US" sz="2400"/>
              <a:t>alanların</a:t>
            </a:r>
            <a:r>
              <a:rPr lang="en-US" sz="2400" spc="-65"/>
              <a:t> </a:t>
            </a:r>
            <a:r>
              <a:rPr lang="en-US" sz="2400"/>
              <a:t>dışında</a:t>
            </a:r>
            <a:r>
              <a:rPr lang="en-US" sz="2400" spc="-65"/>
              <a:t> </a:t>
            </a:r>
            <a:r>
              <a:rPr lang="en-US" sz="2400"/>
              <a:t>sigara</a:t>
            </a:r>
            <a:r>
              <a:rPr lang="en-US" sz="2400" spc="-65"/>
              <a:t> </a:t>
            </a:r>
            <a:r>
              <a:rPr lang="en-US" sz="2400" spc="-10"/>
              <a:t>içmeyiniz.</a:t>
            </a:r>
            <a:endParaRPr lang="en-US" sz="2400"/>
          </a:p>
          <a:p>
            <a:pPr marL="440055">
              <a:spcBef>
                <a:spcPts val="345"/>
              </a:spcBef>
              <a:buSzPct val="93750"/>
              <a:tabLst>
                <a:tab pos="344805" algn="l"/>
              </a:tabLst>
            </a:pPr>
            <a:r>
              <a:rPr lang="en-US" sz="2400"/>
              <a:t>İş</a:t>
            </a:r>
            <a:r>
              <a:rPr lang="en-US" sz="2400" spc="-40"/>
              <a:t> </a:t>
            </a:r>
            <a:r>
              <a:rPr lang="en-US" sz="2400"/>
              <a:t>kıyafetleri</a:t>
            </a:r>
            <a:r>
              <a:rPr lang="en-US" sz="2400" spc="-35"/>
              <a:t> </a:t>
            </a:r>
            <a:r>
              <a:rPr lang="en-US" sz="2400"/>
              <a:t>ile</a:t>
            </a:r>
            <a:r>
              <a:rPr lang="en-US" sz="2400" spc="-35"/>
              <a:t> </a:t>
            </a:r>
            <a:r>
              <a:rPr lang="en-US" sz="2400"/>
              <a:t>otel</a:t>
            </a:r>
            <a:r>
              <a:rPr lang="en-US" sz="2400" spc="-35"/>
              <a:t> </a:t>
            </a:r>
            <a:r>
              <a:rPr lang="en-US" sz="2400"/>
              <a:t>dışına</a:t>
            </a:r>
            <a:r>
              <a:rPr lang="en-US" sz="2400" spc="-35"/>
              <a:t> </a:t>
            </a:r>
            <a:r>
              <a:rPr lang="en-US" sz="2400" spc="-10"/>
              <a:t>çıkmayınız.</a:t>
            </a:r>
            <a:endParaRPr lang="en-US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9E327FAE-AF79-B4E1-5382-73575FE4A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Resim 9" descr="metin, ekran görüntüsü, tasarım, yara bandı içeren bir resim&#10;&#10;Açıklama otomatik olarak oluşturuldu">
            <a:extLst>
              <a:ext uri="{FF2B5EF4-FFF2-40B4-BE49-F238E27FC236}">
                <a16:creationId xmlns:a16="http://schemas.microsoft.com/office/drawing/2014/main" id="{400A1FE8-8A05-C17E-E590-02FA15946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4626194"/>
            <a:ext cx="2066062" cy="206606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0F5C72FD-B368-AF6E-7722-C5A4BD1898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6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9D82C-ADD4-4DDF-BC10-2799EAA3E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5729455E-0712-9A87-0C3F-3C670A120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D472B17-98CC-EE71-A3BF-1F4BAD1CBE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4888A64-75F8-EE25-BDFA-D3EABCADFD05}"/>
              </a:ext>
            </a:extLst>
          </p:cNvPr>
          <p:cNvSpPr txBox="1">
            <a:spLocks/>
          </p:cNvSpPr>
          <p:nvPr/>
        </p:nvSpPr>
        <p:spPr>
          <a:xfrm>
            <a:off x="2146216" y="639218"/>
            <a:ext cx="7899568" cy="567913"/>
          </a:xfrm>
          <a:prstGeom prst="rect">
            <a:avLst/>
          </a:prstGeom>
        </p:spPr>
        <p:txBody>
          <a:bodyPr vert="horz" wrap="square" lIns="0" tIns="257621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432685">
              <a:lnSpc>
                <a:spcPct val="100000"/>
              </a:lnSpc>
              <a:spcBef>
                <a:spcPts val="100"/>
              </a:spcBef>
            </a:pPr>
            <a:r>
              <a:rPr lang="en-US" sz="2000" b="1" spc="-10" dirty="0" err="1">
                <a:latin typeface="Agency FB" panose="020B0503020202020204" pitchFamily="34" charset="0"/>
              </a:rPr>
              <a:t>Standardizasyon</a:t>
            </a:r>
            <a:endParaRPr lang="en-US" sz="2000" b="1" spc="-10" dirty="0">
              <a:latin typeface="Agency FB" panose="020B05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0B4FE6C-6DAD-AAB5-11B3-F932D6513A58}"/>
              </a:ext>
            </a:extLst>
          </p:cNvPr>
          <p:cNvSpPr txBox="1"/>
          <p:nvPr/>
        </p:nvSpPr>
        <p:spPr>
          <a:xfrm>
            <a:off x="871416" y="1897553"/>
            <a:ext cx="8723157" cy="172495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SzPct val="9375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b="1" dirty="0">
                <a:latin typeface="Agency FB" panose="020B0503020202020204" pitchFamily="34" charset="0"/>
                <a:cs typeface="Calibri"/>
              </a:rPr>
              <a:t>Amacı</a:t>
            </a:r>
            <a:r>
              <a:rPr b="1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standartlara</a:t>
            </a:r>
            <a:r>
              <a:rPr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uygun</a:t>
            </a:r>
            <a:r>
              <a:rPr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kaliteli</a:t>
            </a:r>
            <a:r>
              <a:rPr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mal</a:t>
            </a:r>
            <a:r>
              <a:rPr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ve</a:t>
            </a:r>
            <a:r>
              <a:rPr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hizmet</a:t>
            </a:r>
            <a:r>
              <a:rPr b="1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b="1" spc="-10" dirty="0">
                <a:latin typeface="Agency FB" panose="020B0503020202020204" pitchFamily="34" charset="0"/>
                <a:cs typeface="Calibri"/>
              </a:rPr>
              <a:t>üretmektir.</a:t>
            </a:r>
            <a:endParaRPr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b="1" dirty="0">
                <a:latin typeface="Agency FB" panose="020B0503020202020204" pitchFamily="34" charset="0"/>
                <a:cs typeface="Calibri"/>
              </a:rPr>
              <a:t>Gıda</a:t>
            </a:r>
            <a:r>
              <a:rPr b="1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kalitesinin</a:t>
            </a:r>
            <a:r>
              <a:rPr b="1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b="1" spc="-10" dirty="0">
                <a:latin typeface="Agency FB" panose="020B0503020202020204" pitchFamily="34" charset="0"/>
                <a:cs typeface="Calibri"/>
              </a:rPr>
              <a:t>standardizasyonu</a:t>
            </a:r>
            <a:r>
              <a:rPr b="1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için</a:t>
            </a:r>
            <a:r>
              <a:rPr b="1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yapılacak</a:t>
            </a:r>
            <a:r>
              <a:rPr b="1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b="1" spc="-10" dirty="0">
                <a:latin typeface="Agency FB" panose="020B0503020202020204" pitchFamily="34" charset="0"/>
                <a:cs typeface="Calibri"/>
              </a:rPr>
              <a:t>uygulamalar;</a:t>
            </a:r>
            <a:endParaRPr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dirty="0">
                <a:latin typeface="Agency FB" panose="020B0503020202020204" pitchFamily="34" charset="0"/>
                <a:cs typeface="Calibri"/>
              </a:rPr>
              <a:t>1)Standardizasyon</a:t>
            </a:r>
            <a:r>
              <a:rPr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ekibinin</a:t>
            </a:r>
            <a:r>
              <a:rPr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 err="1">
                <a:latin typeface="Agency FB" panose="020B0503020202020204" pitchFamily="34" charset="0"/>
                <a:cs typeface="Calibri"/>
              </a:rPr>
              <a:t>oluşturulması</a:t>
            </a:r>
            <a:r>
              <a:rPr spc="-20" dirty="0">
                <a:latin typeface="Agency FB" panose="020B0503020202020204" pitchFamily="34" charset="0"/>
                <a:cs typeface="Calibri"/>
              </a:rPr>
              <a:t> </a:t>
            </a:r>
            <a:endParaRPr lang="tr-TR" spc="-20" dirty="0">
              <a:latin typeface="Agency FB" panose="020B0503020202020204" pitchFamily="34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dirty="0">
                <a:latin typeface="Agency FB" panose="020B0503020202020204" pitchFamily="34" charset="0"/>
                <a:cs typeface="Calibri"/>
              </a:rPr>
              <a:t>2)</a:t>
            </a:r>
            <a:r>
              <a:rPr dirty="0" err="1">
                <a:latin typeface="Agency FB" panose="020B0503020202020204" pitchFamily="34" charset="0"/>
                <a:cs typeface="Calibri"/>
              </a:rPr>
              <a:t>Oluşturulan</a:t>
            </a:r>
            <a:r>
              <a:rPr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Calibri"/>
              </a:rPr>
              <a:t>yemek</a:t>
            </a:r>
            <a:r>
              <a:rPr lang="tr-TR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 err="1">
                <a:latin typeface="Agency FB" panose="020B0503020202020204" pitchFamily="34" charset="0"/>
                <a:cs typeface="Calibri"/>
              </a:rPr>
              <a:t>reçetelerine</a:t>
            </a:r>
            <a:r>
              <a:rPr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uygun</a:t>
            </a:r>
            <a:r>
              <a:rPr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üretim gerçekleştirilmesi</a:t>
            </a:r>
            <a:endParaRPr dirty="0">
              <a:latin typeface="Agency FB" panose="020B0503020202020204" pitchFamily="34" charset="0"/>
              <a:cs typeface="Calibri"/>
            </a:endParaRPr>
          </a:p>
          <a:p>
            <a:pPr marL="354965" marR="359410" indent="-342900">
              <a:lnSpc>
                <a:spcPct val="104200"/>
              </a:lnSpc>
              <a:spcBef>
                <a:spcPts val="209"/>
              </a:spcBef>
              <a:buSzPct val="9375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dirty="0">
                <a:latin typeface="Agency FB" panose="020B0503020202020204" pitchFamily="34" charset="0"/>
                <a:cs typeface="Calibri"/>
              </a:rPr>
              <a:t>3)</a:t>
            </a:r>
            <a:r>
              <a:rPr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Gıda</a:t>
            </a:r>
            <a:r>
              <a:rPr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kalitesini</a:t>
            </a:r>
            <a:r>
              <a:rPr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tehdit</a:t>
            </a:r>
            <a:r>
              <a:rPr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eden</a:t>
            </a:r>
            <a:r>
              <a:rPr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unsurların</a:t>
            </a:r>
            <a:r>
              <a:rPr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periyodik</a:t>
            </a:r>
            <a:r>
              <a:rPr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aralıklarla gerçekleştirilecek</a:t>
            </a:r>
            <a:r>
              <a:rPr spc="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 err="1">
                <a:latin typeface="Agency FB" panose="020B0503020202020204" pitchFamily="34" charset="0"/>
                <a:cs typeface="Calibri"/>
              </a:rPr>
              <a:t>toplantılarda</a:t>
            </a:r>
            <a:r>
              <a:rPr spc="5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Calibri"/>
              </a:rPr>
              <a:t>görüşülmesi</a:t>
            </a:r>
            <a:endParaRPr lang="tr-TR" spc="-10" baseline="1157" dirty="0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EDB0A47-52CC-72AB-C34A-D8040B53386B}"/>
              </a:ext>
            </a:extLst>
          </p:cNvPr>
          <p:cNvSpPr txBox="1"/>
          <p:nvPr/>
        </p:nvSpPr>
        <p:spPr>
          <a:xfrm>
            <a:off x="871416" y="366660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25"/>
              </a:spcBef>
              <a:buSzPct val="93750"/>
              <a:buFont typeface="Arial" panose="020B0604020202020204" pitchFamily="34" charset="0"/>
              <a:buChar char="•"/>
              <a:tabLst>
                <a:tab pos="276860" algn="l"/>
              </a:tabLst>
            </a:pPr>
            <a:r>
              <a:rPr lang="en-US" sz="2400" baseline="1157" dirty="0">
                <a:latin typeface="Agency FB" panose="020B0503020202020204" pitchFamily="34" charset="0"/>
                <a:cs typeface="Calibri"/>
              </a:rPr>
              <a:t>4)</a:t>
            </a:r>
            <a:r>
              <a:rPr lang="en-US" sz="2400" spc="-67" baseline="1157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400" baseline="1157" dirty="0" err="1">
                <a:latin typeface="Agency FB" panose="020B0503020202020204" pitchFamily="34" charset="0"/>
                <a:cs typeface="Calibri"/>
              </a:rPr>
              <a:t>Düzeltici</a:t>
            </a:r>
            <a:r>
              <a:rPr lang="en-US" sz="2400" spc="-67" baseline="1157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400" baseline="1157" dirty="0" err="1">
                <a:latin typeface="Agency FB" panose="020B0503020202020204" pitchFamily="34" charset="0"/>
                <a:cs typeface="Calibri"/>
              </a:rPr>
              <a:t>faaliyetler</a:t>
            </a:r>
            <a:r>
              <a:rPr lang="en-US" sz="2400" spc="-60" baseline="1157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400" baseline="1157" dirty="0" err="1">
                <a:latin typeface="Agency FB" panose="020B0503020202020204" pitchFamily="34" charset="0"/>
                <a:cs typeface="Calibri"/>
              </a:rPr>
              <a:t>ve</a:t>
            </a:r>
            <a:r>
              <a:rPr lang="en-US" sz="2400" spc="-67" baseline="1157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400" baseline="1157" dirty="0" err="1">
                <a:latin typeface="Agency FB" panose="020B0503020202020204" pitchFamily="34" charset="0"/>
                <a:cs typeface="Calibri"/>
              </a:rPr>
              <a:t>önerilerin</a:t>
            </a:r>
            <a:r>
              <a:rPr lang="en-US" sz="2400" spc="-67" baseline="1157" dirty="0">
                <a:latin typeface="Agency FB" panose="020B0503020202020204" pitchFamily="34" charset="0"/>
                <a:cs typeface="Calibri"/>
              </a:rPr>
              <a:t> </a:t>
            </a:r>
            <a:r>
              <a:rPr lang="en-US" sz="2400" spc="-15" baseline="1157" dirty="0" err="1">
                <a:latin typeface="Agency FB" panose="020B0503020202020204" pitchFamily="34" charset="0"/>
                <a:cs typeface="Calibri"/>
              </a:rPr>
              <a:t>görüşülmesi</a:t>
            </a:r>
            <a:endParaRPr lang="en-US" sz="2400" baseline="1157" dirty="0">
              <a:latin typeface="Agency FB" panose="020B05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4536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29A61-3EF3-E107-F870-008FFC48F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18B2058-93C2-2B61-1374-2427A52A1E12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43660">
              <a:spcAft>
                <a:spcPts val="600"/>
              </a:spcAft>
            </a:pPr>
            <a:r>
              <a:rPr lang="en-US" b="1"/>
              <a:t>Standardizasyonun</a:t>
            </a:r>
            <a:r>
              <a:rPr lang="en-US" b="1" spc="-135"/>
              <a:t> </a:t>
            </a:r>
            <a:r>
              <a:rPr lang="en-US" b="1" spc="-10"/>
              <a:t>Faydaları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BBDC687-C7C4-E1E0-6F52-9A30A7F69D99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0365" marR="30480" indent="-228600">
              <a:lnSpc>
                <a:spcPct val="90000"/>
              </a:lnSpc>
              <a:spcBef>
                <a:spcPts val="290"/>
              </a:spcBef>
              <a:buSzPct val="93750"/>
              <a:buFont typeface="Arial" panose="020B0604020202020204" pitchFamily="34" charset="0"/>
              <a:buChar char="•"/>
              <a:tabLst>
                <a:tab pos="332105" algn="l"/>
              </a:tabLst>
            </a:pPr>
            <a:r>
              <a:rPr lang="en-US" spc="-10"/>
              <a:t>Üretimin belirli plan ve programlara göre yapılmasına yardımcı olur.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420"/>
              </a:spcBef>
              <a:buSzPct val="93750"/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lang="en-US"/>
              <a:t>Uygun</a:t>
            </a:r>
            <a:r>
              <a:rPr lang="en-US" spc="-10"/>
              <a:t> </a:t>
            </a:r>
            <a:r>
              <a:rPr lang="en-US"/>
              <a:t>kalite</a:t>
            </a:r>
            <a:r>
              <a:rPr lang="en-US" spc="-10"/>
              <a:t> </a:t>
            </a:r>
            <a:r>
              <a:rPr lang="en-US"/>
              <a:t>ve</a:t>
            </a:r>
            <a:r>
              <a:rPr lang="en-US" spc="-10"/>
              <a:t> </a:t>
            </a:r>
            <a:r>
              <a:rPr lang="en-US"/>
              <a:t>seri</a:t>
            </a:r>
            <a:r>
              <a:rPr lang="en-US" spc="-10"/>
              <a:t> </a:t>
            </a:r>
            <a:r>
              <a:rPr lang="en-US"/>
              <a:t>imalâta</a:t>
            </a:r>
            <a:r>
              <a:rPr lang="en-US" spc="-10"/>
              <a:t> </a:t>
            </a:r>
            <a:r>
              <a:rPr lang="en-US"/>
              <a:t>imkân</a:t>
            </a:r>
            <a:r>
              <a:rPr lang="en-US" spc="-10"/>
              <a:t> sağlar.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lang="en-US"/>
              <a:t>Kayıp</a:t>
            </a:r>
            <a:r>
              <a:rPr lang="en-US" spc="-40"/>
              <a:t> </a:t>
            </a:r>
            <a:r>
              <a:rPr lang="en-US"/>
              <a:t>ve</a:t>
            </a:r>
            <a:r>
              <a:rPr lang="en-US" spc="-35"/>
              <a:t> </a:t>
            </a:r>
            <a:r>
              <a:rPr lang="en-US"/>
              <a:t>artıkları</a:t>
            </a:r>
            <a:r>
              <a:rPr lang="en-US" spc="-40"/>
              <a:t> </a:t>
            </a:r>
            <a:r>
              <a:rPr lang="en-US"/>
              <a:t>asgariye</a:t>
            </a:r>
            <a:r>
              <a:rPr lang="en-US" spc="-35"/>
              <a:t> </a:t>
            </a:r>
            <a:r>
              <a:rPr lang="en-US"/>
              <a:t>indirir,</a:t>
            </a:r>
            <a:r>
              <a:rPr lang="en-US" spc="-35"/>
              <a:t> </a:t>
            </a:r>
            <a:r>
              <a:rPr lang="en-US"/>
              <a:t>maliyeti</a:t>
            </a:r>
            <a:r>
              <a:rPr lang="en-US" spc="-40"/>
              <a:t> </a:t>
            </a:r>
            <a:r>
              <a:rPr lang="en-US" spc="-10"/>
              <a:t>düşürür.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420"/>
              </a:spcBef>
              <a:buSzPct val="93750"/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lang="en-US"/>
              <a:t>Verimliliği</a:t>
            </a:r>
            <a:r>
              <a:rPr lang="en-US" spc="-65"/>
              <a:t> </a:t>
            </a:r>
            <a:r>
              <a:rPr lang="en-US" spc="-10"/>
              <a:t>artırır.</a:t>
            </a:r>
            <a:endParaRPr lang="en-US"/>
          </a:p>
          <a:p>
            <a:pPr marL="380365" marR="738505" indent="-228600">
              <a:lnSpc>
                <a:spcPct val="90000"/>
              </a:lnSpc>
              <a:spcBef>
                <a:spcPts val="765"/>
              </a:spcBef>
              <a:buSzPct val="93750"/>
              <a:buFont typeface="Arial" panose="020B0604020202020204" pitchFamily="34" charset="0"/>
              <a:buChar char="•"/>
              <a:tabLst>
                <a:tab pos="332105" algn="l"/>
              </a:tabLst>
            </a:pPr>
            <a:r>
              <a:rPr lang="en-US"/>
              <a:t>Depolamayı</a:t>
            </a:r>
            <a:r>
              <a:rPr lang="en-US" spc="-5"/>
              <a:t> </a:t>
            </a:r>
            <a:r>
              <a:rPr lang="en-US"/>
              <a:t>ve</a:t>
            </a:r>
            <a:r>
              <a:rPr lang="en-US" spc="-5"/>
              <a:t> </a:t>
            </a:r>
            <a:r>
              <a:rPr lang="en-US"/>
              <a:t>taşımayı</a:t>
            </a:r>
            <a:r>
              <a:rPr lang="en-US" spc="-5"/>
              <a:t> </a:t>
            </a:r>
            <a:r>
              <a:rPr lang="en-US"/>
              <a:t>kolaylaştırır,</a:t>
            </a:r>
            <a:r>
              <a:rPr lang="en-US" spc="-5"/>
              <a:t> </a:t>
            </a:r>
            <a:r>
              <a:rPr lang="en-US"/>
              <a:t>stokların</a:t>
            </a:r>
            <a:r>
              <a:rPr lang="en-US" spc="-5"/>
              <a:t> </a:t>
            </a:r>
            <a:r>
              <a:rPr lang="en-US" spc="-10"/>
              <a:t>azalmasını sağlar.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CED2DCBC-3274-9BA1-C32B-E7E7DA1F0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 descr="sütçülük, çerez, atıştırmalık, yemek, gıda, iç mekan içeren bir resim&#10;&#10;Açıklama otomatik olarak oluşturuldu">
            <a:extLst>
              <a:ext uri="{FF2B5EF4-FFF2-40B4-BE49-F238E27FC236}">
                <a16:creationId xmlns:a16="http://schemas.microsoft.com/office/drawing/2014/main" id="{A2FDD2F8-7DD3-0D23-5A01-3E1097037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5003251"/>
            <a:ext cx="2066062" cy="1311948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9396271F-EFC3-D6C0-7673-48FF3939A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1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77BF8-3939-24D6-DAA8-1F33C0F11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2DA8B8-94A2-45D6-976E-910B4828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2F5D180-9526-3B7E-A7D5-E786906781D9}"/>
              </a:ext>
            </a:extLst>
          </p:cNvPr>
          <p:cNvSpPr txBox="1">
            <a:spLocks/>
          </p:cNvSpPr>
          <p:nvPr/>
        </p:nvSpPr>
        <p:spPr>
          <a:xfrm>
            <a:off x="643466" y="1950235"/>
            <a:ext cx="5785338" cy="1807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392045" algn="ctr">
              <a:spcAft>
                <a:spcPts val="600"/>
              </a:spcAft>
            </a:pPr>
            <a:r>
              <a:rPr lang="en-US" sz="3600" b="1" dirty="0">
                <a:latin typeface="Agency FB" panose="020B0503020202020204" pitchFamily="34" charset="0"/>
              </a:rPr>
              <a:t>PÜKO</a:t>
            </a:r>
            <a:r>
              <a:rPr lang="en-US" sz="3600" b="1" spc="-105" dirty="0">
                <a:latin typeface="Agency FB" panose="020B0503020202020204" pitchFamily="34" charset="0"/>
              </a:rPr>
              <a:t> </a:t>
            </a:r>
            <a:r>
              <a:rPr lang="en-US" sz="3600" b="1" spc="-10" dirty="0">
                <a:latin typeface="Agency FB" panose="020B0503020202020204" pitchFamily="34" charset="0"/>
              </a:rPr>
              <a:t>DÖNGÜSÜ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6609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4B341FC1-EEF0-0A41-7E2F-116B6F2BD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87" y="1921151"/>
            <a:ext cx="1009378" cy="3082073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3" name="object 2" descr="daire, grafik, logo, metin içeren bir resim&#10;&#10;Açıklama otomatik olarak oluşturuldu">
            <a:extLst>
              <a:ext uri="{FF2B5EF4-FFF2-40B4-BE49-F238E27FC236}">
                <a16:creationId xmlns:a16="http://schemas.microsoft.com/office/drawing/2014/main" id="{03AA7AEA-06A6-6247-DD6E-3EA9C18BA3C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9" y="4328004"/>
            <a:ext cx="2746576" cy="19597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0726" y="4546703"/>
            <a:ext cx="569514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0758" y="3236233"/>
            <a:ext cx="1261243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04836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8804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01F2DE3A-8862-A0C8-C2E1-0E7599684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42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6E926-BBDC-D32D-759F-A588325FC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DD0D5A91-C3CB-F0DA-80A6-0C1AB3E4D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514EB40-D748-85F4-4D2C-08D9213BA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AD6884DF-CD24-2606-67A4-33C4661C7FB3}"/>
              </a:ext>
            </a:extLst>
          </p:cNvPr>
          <p:cNvSpPr txBox="1">
            <a:spLocks/>
          </p:cNvSpPr>
          <p:nvPr/>
        </p:nvSpPr>
        <p:spPr>
          <a:xfrm>
            <a:off x="2529674" y="925647"/>
            <a:ext cx="713265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b="1" dirty="0">
                <a:latin typeface="Agency FB" panose="020B0503020202020204" pitchFamily="34" charset="0"/>
              </a:rPr>
              <a:t>Kritik </a:t>
            </a:r>
            <a:r>
              <a:rPr lang="en-US" sz="2000" b="1" dirty="0" err="1">
                <a:latin typeface="Agency FB" panose="020B0503020202020204" pitchFamily="34" charset="0"/>
              </a:rPr>
              <a:t>Kontrol</a:t>
            </a:r>
            <a:r>
              <a:rPr lang="en-US" sz="2400" b="1" dirty="0">
                <a:latin typeface="Agency FB" panose="020B0503020202020204" pitchFamily="34" charset="0"/>
              </a:rPr>
              <a:t> </a:t>
            </a:r>
            <a:r>
              <a:rPr lang="en-US" sz="2400" b="1" dirty="0" err="1">
                <a:latin typeface="Agency FB" panose="020B0503020202020204" pitchFamily="34" charset="0"/>
              </a:rPr>
              <a:t>Noktaları</a:t>
            </a:r>
            <a:r>
              <a:rPr lang="en-US" sz="2400" b="1" dirty="0">
                <a:latin typeface="Agency FB" panose="020B0503020202020204" pitchFamily="34" charset="0"/>
              </a:rPr>
              <a:t> </a:t>
            </a:r>
            <a:r>
              <a:rPr lang="en-US" sz="2400" b="1" dirty="0" err="1">
                <a:latin typeface="Agency FB" panose="020B0503020202020204" pitchFamily="34" charset="0"/>
              </a:rPr>
              <a:t>Akış</a:t>
            </a:r>
            <a:r>
              <a:rPr lang="en-US" sz="2400" b="1" dirty="0">
                <a:latin typeface="Agency FB" panose="020B0503020202020204" pitchFamily="34" charset="0"/>
              </a:rPr>
              <a:t> </a:t>
            </a:r>
            <a:r>
              <a:rPr lang="en-US" sz="2400" b="1" spc="-10" dirty="0" err="1">
                <a:latin typeface="Agency FB" panose="020B0503020202020204" pitchFamily="34" charset="0"/>
              </a:rPr>
              <a:t>Şeması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7646DE2-70F3-B5C2-448F-CA43A12809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65" t="28395" r="19022" b="18246"/>
          <a:stretch/>
        </p:blipFill>
        <p:spPr>
          <a:xfrm>
            <a:off x="1851069" y="1972633"/>
            <a:ext cx="5860058" cy="35941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5198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3C40B-FD13-8D8A-E05C-7611AD7A8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1F8CACC-4569-9799-503A-2FF45FDBD8CC}"/>
              </a:ext>
            </a:extLst>
          </p:cNvPr>
          <p:cNvSpPr txBox="1">
            <a:spLocks/>
          </p:cNvSpPr>
          <p:nvPr/>
        </p:nvSpPr>
        <p:spPr>
          <a:xfrm>
            <a:off x="2162175" y="809625"/>
            <a:ext cx="4069386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b="1" dirty="0"/>
              <a:t>Form </a:t>
            </a:r>
            <a:r>
              <a:rPr lang="en-US" b="1" dirty="0" err="1"/>
              <a:t>Dokümantasyon</a:t>
            </a:r>
            <a:r>
              <a:rPr lang="en-US" b="1" dirty="0"/>
              <a:t> </a:t>
            </a:r>
            <a:r>
              <a:rPr lang="en-US" b="1" dirty="0" err="1"/>
              <a:t>Kayıt</a:t>
            </a:r>
            <a:endParaRPr lang="en-US" b="1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2EFF6E1-330C-0285-ED70-EF9A5BCE387D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69900" marR="5080" indent="-2286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lang="en-US"/>
              <a:t>Söz</a:t>
            </a:r>
            <a:r>
              <a:rPr lang="en-US" spc="-60"/>
              <a:t> </a:t>
            </a:r>
            <a:r>
              <a:rPr lang="en-US"/>
              <a:t>uçar</a:t>
            </a:r>
            <a:r>
              <a:rPr lang="en-US" spc="-55"/>
              <a:t> </a:t>
            </a:r>
            <a:r>
              <a:rPr lang="en-US"/>
              <a:t>yazı</a:t>
            </a:r>
            <a:r>
              <a:rPr lang="en-US" spc="-55"/>
              <a:t> </a:t>
            </a:r>
            <a:r>
              <a:rPr lang="en-US"/>
              <a:t>kalır</a:t>
            </a:r>
            <a:r>
              <a:rPr lang="en-US" spc="-55"/>
              <a:t> </a:t>
            </a:r>
            <a:r>
              <a:rPr lang="en-US"/>
              <a:t>mantığıyla,</a:t>
            </a:r>
            <a:r>
              <a:rPr lang="en-US" spc="-60"/>
              <a:t> </a:t>
            </a:r>
            <a:r>
              <a:rPr lang="en-US"/>
              <a:t>yaptığımız</a:t>
            </a:r>
            <a:r>
              <a:rPr lang="en-US" spc="-55"/>
              <a:t> </a:t>
            </a:r>
            <a:r>
              <a:rPr lang="en-US" spc="-25"/>
              <a:t>tüm </a:t>
            </a:r>
            <a:r>
              <a:rPr lang="en-US" spc="-10"/>
              <a:t>uygulamalarımızı</a:t>
            </a:r>
            <a:r>
              <a:rPr lang="en-US" spc="-40"/>
              <a:t> </a:t>
            </a:r>
            <a:r>
              <a:rPr lang="en-US"/>
              <a:t>kayıt</a:t>
            </a:r>
            <a:r>
              <a:rPr lang="en-US" spc="-35"/>
              <a:t> </a:t>
            </a:r>
            <a:r>
              <a:rPr lang="en-US"/>
              <a:t>altına</a:t>
            </a:r>
            <a:r>
              <a:rPr lang="en-US" spc="-40"/>
              <a:t> </a:t>
            </a:r>
            <a:r>
              <a:rPr lang="en-US"/>
              <a:t>almalıyız</a:t>
            </a:r>
            <a:r>
              <a:rPr lang="en-US" spc="-35"/>
              <a:t> </a:t>
            </a:r>
            <a:r>
              <a:rPr lang="en-US"/>
              <a:t>ve</a:t>
            </a:r>
            <a:r>
              <a:rPr lang="en-US" spc="-40"/>
              <a:t> </a:t>
            </a:r>
            <a:r>
              <a:rPr lang="en-US"/>
              <a:t>bu</a:t>
            </a:r>
            <a:r>
              <a:rPr lang="en-US" spc="-35"/>
              <a:t> </a:t>
            </a:r>
            <a:r>
              <a:rPr lang="en-US" spc="-10"/>
              <a:t>kayıtları saklamalıyız.</a:t>
            </a:r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58D885B-3F4F-D4F6-CBC7-AEE0DF2C4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Resim 9" descr="ekran görüntüsü, çizgi film, çizim içeren bir resim&#10;&#10;Açıklama otomatik olarak oluşturuldu">
            <a:extLst>
              <a:ext uri="{FF2B5EF4-FFF2-40B4-BE49-F238E27FC236}">
                <a16:creationId xmlns:a16="http://schemas.microsoft.com/office/drawing/2014/main" id="{C0773825-FEF6-D945-2FE8-2279182932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5093641"/>
            <a:ext cx="2066062" cy="113116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14672AF-D27F-2329-FBEA-EB5AD7836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5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C6F3-F3BE-926A-3689-F73133771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3C6C544-D1EE-8065-1985-9FF89F5B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AD2EC7F-5493-29C7-C2D2-F4A8584B94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1C3407D5-05E6-E0F3-D47D-42EB15069B77}"/>
              </a:ext>
            </a:extLst>
          </p:cNvPr>
          <p:cNvSpPr txBox="1">
            <a:spLocks/>
          </p:cNvSpPr>
          <p:nvPr/>
        </p:nvSpPr>
        <p:spPr>
          <a:xfrm>
            <a:off x="1775792" y="524163"/>
            <a:ext cx="7398066" cy="682968"/>
          </a:xfrm>
          <a:prstGeom prst="rect">
            <a:avLst/>
          </a:prstGeom>
        </p:spPr>
        <p:txBody>
          <a:bodyPr vert="horz" wrap="square" lIns="0" tIns="37156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150745">
              <a:lnSpc>
                <a:spcPct val="100000"/>
              </a:lnSpc>
              <a:spcBef>
                <a:spcPts val="95"/>
              </a:spcBef>
            </a:pPr>
            <a:r>
              <a:rPr lang="en-US" sz="2000" b="1" dirty="0">
                <a:latin typeface="Agency FB" panose="020B0503020202020204" pitchFamily="34" charset="0"/>
              </a:rPr>
              <a:t>YÖNETİM</a:t>
            </a:r>
            <a:r>
              <a:rPr lang="en-US" sz="2000" b="1" spc="-80" dirty="0">
                <a:latin typeface="Agency FB" panose="020B0503020202020204" pitchFamily="34" charset="0"/>
              </a:rPr>
              <a:t> </a:t>
            </a:r>
            <a:r>
              <a:rPr lang="en-US" sz="2000" b="1" spc="-10" dirty="0">
                <a:latin typeface="Agency FB" panose="020B0503020202020204" pitchFamily="34" charset="0"/>
              </a:rPr>
              <a:t>SİSTEMLERİMİZ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FC9C09A-CE24-A97C-DA31-24D9734D3D17}"/>
              </a:ext>
            </a:extLst>
          </p:cNvPr>
          <p:cNvSpPr txBox="1"/>
          <p:nvPr/>
        </p:nvSpPr>
        <p:spPr>
          <a:xfrm>
            <a:off x="871417" y="2018357"/>
            <a:ext cx="4115362" cy="361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SzPct val="95000"/>
              <a:buFont typeface="Wingdings" panose="05000000000000000000" pitchFamily="2" charset="2"/>
              <a:buChar char="Ø"/>
              <a:tabLst>
                <a:tab pos="285750" algn="l"/>
              </a:tabLst>
            </a:pPr>
            <a:r>
              <a:rPr sz="2000" b="1" spc="-145" dirty="0">
                <a:latin typeface="Agency FB" panose="020B0503020202020204" pitchFamily="34" charset="0"/>
                <a:cs typeface="Verdana"/>
              </a:rPr>
              <a:t>Gıda</a:t>
            </a:r>
            <a:r>
              <a:rPr sz="2000" b="1" spc="-254" dirty="0">
                <a:latin typeface="Agency FB" panose="020B0503020202020204" pitchFamily="34" charset="0"/>
                <a:cs typeface="Verdana"/>
              </a:rPr>
              <a:t> </a:t>
            </a:r>
            <a:r>
              <a:rPr sz="2000" b="1" spc="-150" dirty="0">
                <a:latin typeface="Agency FB" panose="020B0503020202020204" pitchFamily="34" charset="0"/>
                <a:cs typeface="Verdana"/>
              </a:rPr>
              <a:t>Güvenliği</a:t>
            </a:r>
            <a:r>
              <a:rPr sz="2000" b="1" spc="-250" dirty="0">
                <a:latin typeface="Agency FB" panose="020B0503020202020204" pitchFamily="34" charset="0"/>
                <a:cs typeface="Verdana"/>
              </a:rPr>
              <a:t> </a:t>
            </a:r>
            <a:r>
              <a:rPr sz="2000" b="1" spc="-140" dirty="0">
                <a:latin typeface="Agency FB" panose="020B0503020202020204" pitchFamily="34" charset="0"/>
                <a:cs typeface="Verdana"/>
              </a:rPr>
              <a:t>Yönetim</a:t>
            </a:r>
            <a:r>
              <a:rPr sz="2000" b="1" spc="-254" dirty="0">
                <a:latin typeface="Agency FB" panose="020B0503020202020204" pitchFamily="34" charset="0"/>
                <a:cs typeface="Verdana"/>
              </a:rPr>
              <a:t> </a:t>
            </a:r>
            <a:r>
              <a:rPr sz="2000" b="1" spc="-145" dirty="0">
                <a:latin typeface="Agency FB" panose="020B0503020202020204" pitchFamily="34" charset="0"/>
                <a:cs typeface="Verdana"/>
              </a:rPr>
              <a:t>Sistemi</a:t>
            </a:r>
            <a:r>
              <a:rPr sz="2000" b="1" spc="-250" dirty="0">
                <a:latin typeface="Agency FB" panose="020B0503020202020204" pitchFamily="34" charset="0"/>
                <a:cs typeface="Verdana"/>
              </a:rPr>
              <a:t> </a:t>
            </a:r>
            <a:r>
              <a:rPr sz="2000" b="1" spc="-195" dirty="0">
                <a:latin typeface="Agency FB" panose="020B0503020202020204" pitchFamily="34" charset="0"/>
                <a:cs typeface="Verdana"/>
              </a:rPr>
              <a:t>(ISO</a:t>
            </a:r>
            <a:r>
              <a:rPr sz="2000" b="1" spc="-254" dirty="0">
                <a:latin typeface="Agency FB" panose="020B0503020202020204" pitchFamily="34" charset="0"/>
                <a:cs typeface="Verdana"/>
              </a:rPr>
              <a:t> </a:t>
            </a:r>
            <a:r>
              <a:rPr sz="2000" b="1" spc="-50" dirty="0">
                <a:latin typeface="Agency FB" panose="020B0503020202020204" pitchFamily="34" charset="0"/>
                <a:cs typeface="Verdana"/>
              </a:rPr>
              <a:t>22000:2018)</a:t>
            </a:r>
            <a:endParaRPr sz="2000" b="1" dirty="0">
              <a:latin typeface="Agency FB" panose="020B0503020202020204" pitchFamily="34" charset="0"/>
              <a:cs typeface="Verdana"/>
            </a:endParaRPr>
          </a:p>
          <a:p>
            <a:pPr marL="12700">
              <a:lnSpc>
                <a:spcPct val="100000"/>
              </a:lnSpc>
              <a:buSzPct val="95000"/>
              <a:tabLst>
                <a:tab pos="285750" algn="l"/>
              </a:tabLst>
            </a:pPr>
            <a:endParaRPr lang="tr-TR" sz="2000" b="1" spc="-105" dirty="0">
              <a:latin typeface="Agency FB" panose="020B0503020202020204" pitchFamily="34" charset="0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5000"/>
              <a:buFont typeface="Wingdings" panose="05000000000000000000" pitchFamily="2" charset="2"/>
              <a:buChar char="Ø"/>
              <a:tabLst>
                <a:tab pos="285750" algn="l"/>
              </a:tabLst>
            </a:pPr>
            <a:r>
              <a:rPr lang="tr-TR" sz="2000" b="1" spc="-105" dirty="0">
                <a:latin typeface="Agency FB" panose="020B0503020202020204" pitchFamily="34" charset="0"/>
                <a:cs typeface="Verdana"/>
              </a:rPr>
              <a:t>Sefa </a:t>
            </a:r>
            <a:r>
              <a:rPr lang="tr-TR" sz="2000" b="1" spc="-105" dirty="0" err="1">
                <a:latin typeface="Agency FB" panose="020B0503020202020204" pitchFamily="34" charset="0"/>
                <a:cs typeface="Verdana"/>
              </a:rPr>
              <a:t>Hotels</a:t>
            </a:r>
            <a:r>
              <a:rPr lang="tr-TR" sz="2000" b="1" spc="-105" dirty="0">
                <a:latin typeface="Agency FB" panose="020B0503020202020204" pitchFamily="34" charset="0"/>
                <a:cs typeface="Verdana"/>
              </a:rPr>
              <a:t> 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5000"/>
              <a:buFont typeface="Arial" panose="020B0604020202020204" pitchFamily="34" charset="0"/>
              <a:buChar char="•"/>
              <a:tabLst>
                <a:tab pos="285750" algn="l"/>
              </a:tabLst>
            </a:pPr>
            <a:endParaRPr lang="tr-TR" sz="2000" b="1" spc="-105" dirty="0">
              <a:latin typeface="Agency FB" panose="020B0503020202020204" pitchFamily="34" charset="0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5000"/>
              <a:buFont typeface="Wingdings" panose="05000000000000000000" pitchFamily="2" charset="2"/>
              <a:buChar char="Ø"/>
              <a:tabLst>
                <a:tab pos="285750" algn="l"/>
              </a:tabLst>
            </a:pPr>
            <a:r>
              <a:rPr lang="tr-TR" sz="2000" b="1" spc="-105" dirty="0">
                <a:latin typeface="Agency FB" panose="020B0503020202020204" pitchFamily="34" charset="0"/>
                <a:cs typeface="Verdana"/>
              </a:rPr>
              <a:t>GSCT 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5000"/>
              <a:buFont typeface="Wingdings" panose="05000000000000000000" pitchFamily="2" charset="2"/>
              <a:buChar char="Ø"/>
              <a:tabLst>
                <a:tab pos="285750" algn="l"/>
              </a:tabLst>
            </a:pPr>
            <a:endParaRPr lang="tr-TR" sz="2000" b="1" spc="-105" dirty="0">
              <a:latin typeface="Agency FB" panose="020B0503020202020204" pitchFamily="34" charset="0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5000"/>
              <a:buFont typeface="Wingdings" panose="05000000000000000000" pitchFamily="2" charset="2"/>
              <a:buChar char="Ø"/>
              <a:tabLst>
                <a:tab pos="285750" algn="l"/>
              </a:tabLst>
            </a:pPr>
            <a:r>
              <a:rPr lang="tr-TR" sz="2000" b="1" spc="-105" dirty="0">
                <a:latin typeface="Agency FB" panose="020B0503020202020204" pitchFamily="34" charset="0"/>
                <a:cs typeface="Verdana"/>
              </a:rPr>
              <a:t>ISO 5000I  Enerji Yönetim Sistemleri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buSzPct val="95000"/>
              <a:tabLst>
                <a:tab pos="285750" algn="l"/>
              </a:tabLst>
            </a:pPr>
            <a:endParaRPr lang="tr-TR" sz="2000" b="1" spc="-105" dirty="0">
              <a:latin typeface="Agency FB" panose="020B0503020202020204" pitchFamily="34" charset="0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5000"/>
              <a:buFont typeface="Wingdings" panose="05000000000000000000" pitchFamily="2" charset="2"/>
              <a:buChar char="Ø"/>
              <a:tabLst>
                <a:tab pos="285750" algn="l"/>
              </a:tabLst>
            </a:pPr>
            <a:r>
              <a:rPr lang="tr-TR" sz="2000" b="1" spc="-105" dirty="0">
                <a:latin typeface="Agency FB" panose="020B0503020202020204" pitchFamily="34" charset="0"/>
                <a:cs typeface="Verdana"/>
              </a:rPr>
              <a:t>   Mavi Bayrak 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5000"/>
              <a:buFont typeface="Wingdings" panose="05000000000000000000" pitchFamily="2" charset="2"/>
              <a:buChar char="Ø"/>
              <a:tabLst>
                <a:tab pos="285750" algn="l"/>
              </a:tabLst>
            </a:pPr>
            <a:endParaRPr lang="tr-TR" spc="-105" dirty="0">
              <a:latin typeface="Agency FB" panose="020B0503020202020204" pitchFamily="34" charset="0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5000"/>
              <a:buFont typeface="Wingdings" panose="05000000000000000000" pitchFamily="2" charset="2"/>
              <a:buChar char="Ø"/>
              <a:tabLst>
                <a:tab pos="285750" algn="l"/>
              </a:tabLst>
            </a:pPr>
            <a:endParaRPr lang="tr-TR" spc="-105" dirty="0">
              <a:latin typeface="Agency FB" panose="020B0503020202020204" pitchFamily="34" charset="0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5000"/>
              <a:buFont typeface="Wingdings" panose="05000000000000000000" pitchFamily="2" charset="2"/>
              <a:buChar char="Ø"/>
              <a:tabLst>
                <a:tab pos="285750" algn="l"/>
              </a:tabLst>
            </a:pPr>
            <a:endParaRPr dirty="0">
              <a:latin typeface="Agency FB" panose="020B0503020202020204" pitchFamily="34" charset="0"/>
              <a:cs typeface="Verdana"/>
            </a:endParaRPr>
          </a:p>
        </p:txBody>
      </p:sp>
      <p:pic>
        <p:nvPicPr>
          <p:cNvPr id="9" name="Resim 8" descr="metin, logo, yazı tipi, ticari marka içeren bir resim&#10;&#10;Açıklama otomatik olarak oluşturuldu">
            <a:extLst>
              <a:ext uri="{FF2B5EF4-FFF2-40B4-BE49-F238E27FC236}">
                <a16:creationId xmlns:a16="http://schemas.microsoft.com/office/drawing/2014/main" id="{5333BE98-0BA4-1BD5-5383-580C6C91C9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5381141"/>
            <a:ext cx="1625002" cy="10604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Resim 10" descr="logo, daire, yazı tipi, grafik içeren bir resim">
            <a:extLst>
              <a:ext uri="{FF2B5EF4-FFF2-40B4-BE49-F238E27FC236}">
                <a16:creationId xmlns:a16="http://schemas.microsoft.com/office/drawing/2014/main" id="{585C0A40-E4F8-6157-F219-59E9D0FA5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713" y="5381141"/>
            <a:ext cx="1381703" cy="10678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1A6D500-542D-EF59-2A20-F2693D627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29" y="5351129"/>
            <a:ext cx="1423976" cy="107350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524AD3-71BD-542F-2628-BD5FF7AD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53" y="5381141"/>
            <a:ext cx="1989857" cy="11505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E03553-9C14-7DDE-F2A3-1DC4F12B3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896" y="5323930"/>
            <a:ext cx="1750781" cy="12049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05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5B5F7-8EDF-F3FD-0E77-C196B27D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856E8A6-4288-27EE-F80F-7C95918D1813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59205">
              <a:spcAft>
                <a:spcPts val="600"/>
              </a:spcAft>
            </a:pPr>
            <a:r>
              <a:rPr lang="en-US" b="1"/>
              <a:t>İyi</a:t>
            </a:r>
            <a:r>
              <a:rPr lang="en-US" b="1" spc="-50"/>
              <a:t> </a:t>
            </a:r>
            <a:r>
              <a:rPr lang="en-US" b="1"/>
              <a:t>Gıda</a:t>
            </a:r>
            <a:r>
              <a:rPr lang="en-US" b="1" spc="-50"/>
              <a:t> </a:t>
            </a:r>
            <a:r>
              <a:rPr lang="en-US" b="1"/>
              <a:t>Güvenliği</a:t>
            </a:r>
            <a:r>
              <a:rPr lang="en-US" b="1" spc="-45"/>
              <a:t> </a:t>
            </a:r>
            <a:r>
              <a:rPr lang="en-US" b="1" spc="-10"/>
              <a:t>Sonuçları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C98A8CA-DFBF-83D8-E94F-E1485365731D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84200" indent="-228600">
              <a:lnSpc>
                <a:spcPct val="90000"/>
              </a:lnSpc>
              <a:spcBef>
                <a:spcPts val="425"/>
              </a:spcBef>
              <a:buSzPct val="104166"/>
              <a:buFont typeface="Arial" panose="020B0604020202020204" pitchFamily="34" charset="0"/>
              <a:buChar char="•"/>
              <a:tabLst>
                <a:tab pos="307340" algn="l"/>
              </a:tabLst>
            </a:pPr>
            <a:r>
              <a:rPr lang="en-US" sz="2000" baseline="1157" dirty="0" err="1">
                <a:latin typeface="Agency FB" panose="020B0503020202020204" pitchFamily="34" charset="0"/>
              </a:rPr>
              <a:t>Misafir</a:t>
            </a:r>
            <a:r>
              <a:rPr lang="en-US" sz="2000" spc="-104" baseline="1157" dirty="0">
                <a:latin typeface="Agency FB" panose="020B0503020202020204" pitchFamily="34" charset="0"/>
              </a:rPr>
              <a:t> </a:t>
            </a:r>
            <a:r>
              <a:rPr lang="en-US" sz="2000" spc="-15" baseline="1157" dirty="0" err="1">
                <a:latin typeface="Agency FB" panose="020B0503020202020204" pitchFamily="34" charset="0"/>
              </a:rPr>
              <a:t>Memnuniyeti</a:t>
            </a:r>
            <a:endParaRPr lang="en-US" sz="2000" baseline="1157" dirty="0">
              <a:latin typeface="Agency FB" panose="020B0503020202020204" pitchFamily="34" charset="0"/>
            </a:endParaRPr>
          </a:p>
          <a:p>
            <a:pPr marL="584200" indent="-228600">
              <a:lnSpc>
                <a:spcPct val="90000"/>
              </a:lnSpc>
              <a:spcBef>
                <a:spcPts val="450"/>
              </a:spcBef>
              <a:buSzPct val="104166"/>
              <a:buFont typeface="Arial" panose="020B0604020202020204" pitchFamily="34" charset="0"/>
              <a:buChar char="•"/>
              <a:tabLst>
                <a:tab pos="307340" algn="l"/>
              </a:tabLst>
            </a:pPr>
            <a:r>
              <a:rPr lang="en-US" sz="2000" baseline="1157" dirty="0" err="1">
                <a:latin typeface="Agency FB" panose="020B0503020202020204" pitchFamily="34" charset="0"/>
              </a:rPr>
              <a:t>Ürün</a:t>
            </a:r>
            <a:r>
              <a:rPr lang="en-US" sz="2000" spc="-120" baseline="1157" dirty="0">
                <a:latin typeface="Agency FB" panose="020B0503020202020204" pitchFamily="34" charset="0"/>
              </a:rPr>
              <a:t> </a:t>
            </a:r>
            <a:r>
              <a:rPr lang="en-US" sz="2000" baseline="1157" dirty="0" err="1">
                <a:latin typeface="Agency FB" panose="020B0503020202020204" pitchFamily="34" charset="0"/>
              </a:rPr>
              <a:t>kalitesinde</a:t>
            </a:r>
            <a:r>
              <a:rPr lang="en-US" sz="2000" spc="-112" baseline="1157" dirty="0">
                <a:latin typeface="Agency FB" panose="020B0503020202020204" pitchFamily="34" charset="0"/>
              </a:rPr>
              <a:t> </a:t>
            </a:r>
            <a:r>
              <a:rPr lang="en-US" sz="2000" spc="-15" baseline="1157" dirty="0" err="1">
                <a:latin typeface="Agency FB" panose="020B0503020202020204" pitchFamily="34" charset="0"/>
              </a:rPr>
              <a:t>süreklilik</a:t>
            </a:r>
            <a:endParaRPr lang="en-US" sz="2000" baseline="1157" dirty="0">
              <a:latin typeface="Agency FB" panose="020B0503020202020204" pitchFamily="34" charset="0"/>
            </a:endParaRPr>
          </a:p>
          <a:p>
            <a:pPr marL="584200" indent="-228600">
              <a:lnSpc>
                <a:spcPct val="90000"/>
              </a:lnSpc>
              <a:spcBef>
                <a:spcPts val="450"/>
              </a:spcBef>
              <a:buSzPct val="104166"/>
              <a:buFont typeface="Arial" panose="020B0604020202020204" pitchFamily="34" charset="0"/>
              <a:buChar char="•"/>
              <a:tabLst>
                <a:tab pos="307340" algn="l"/>
              </a:tabLst>
            </a:pPr>
            <a:r>
              <a:rPr lang="en-US" sz="2000" baseline="1157" dirty="0">
                <a:latin typeface="Agency FB" panose="020B0503020202020204" pitchFamily="34" charset="0"/>
              </a:rPr>
              <a:t>İyi </a:t>
            </a:r>
            <a:r>
              <a:rPr lang="en-US" sz="2000" baseline="1157" dirty="0" err="1">
                <a:latin typeface="Agency FB" panose="020B0503020202020204" pitchFamily="34" charset="0"/>
              </a:rPr>
              <a:t>imaj</a:t>
            </a:r>
            <a:r>
              <a:rPr lang="en-US" sz="2000" baseline="1157" dirty="0">
                <a:latin typeface="Agency FB" panose="020B0503020202020204" pitchFamily="34" charset="0"/>
              </a:rPr>
              <a:t>, </a:t>
            </a:r>
            <a:r>
              <a:rPr lang="en-US" sz="2000" baseline="1157" dirty="0" err="1">
                <a:latin typeface="Agency FB" panose="020B0503020202020204" pitchFamily="34" charset="0"/>
              </a:rPr>
              <a:t>artan</a:t>
            </a:r>
            <a:r>
              <a:rPr lang="en-US" sz="2000" baseline="1157" dirty="0">
                <a:latin typeface="Agency FB" panose="020B0503020202020204" pitchFamily="34" charset="0"/>
              </a:rPr>
              <a:t> </a:t>
            </a:r>
            <a:r>
              <a:rPr lang="en-US" sz="2000" spc="-15" baseline="1157" dirty="0" err="1">
                <a:latin typeface="Agency FB" panose="020B0503020202020204" pitchFamily="34" charset="0"/>
              </a:rPr>
              <a:t>talep</a:t>
            </a:r>
            <a:endParaRPr lang="en-US" sz="2000" baseline="1157" dirty="0">
              <a:latin typeface="Agency FB" panose="020B0503020202020204" pitchFamily="34" charset="0"/>
            </a:endParaRPr>
          </a:p>
          <a:p>
            <a:pPr marL="584200" indent="-228600">
              <a:lnSpc>
                <a:spcPct val="90000"/>
              </a:lnSpc>
              <a:spcBef>
                <a:spcPts val="450"/>
              </a:spcBef>
              <a:buSzPct val="104166"/>
              <a:buFont typeface="Arial" panose="020B0604020202020204" pitchFamily="34" charset="0"/>
              <a:buChar char="•"/>
              <a:tabLst>
                <a:tab pos="307340" algn="l"/>
              </a:tabLst>
            </a:pPr>
            <a:r>
              <a:rPr lang="en-US" sz="2000" baseline="1157" dirty="0" err="1">
                <a:latin typeface="Agency FB" panose="020B0503020202020204" pitchFamily="34" charset="0"/>
              </a:rPr>
              <a:t>Ürünü</a:t>
            </a:r>
            <a:r>
              <a:rPr lang="en-US" sz="2000" spc="-67" baseline="1157" dirty="0">
                <a:latin typeface="Agency FB" panose="020B0503020202020204" pitchFamily="34" charset="0"/>
              </a:rPr>
              <a:t> </a:t>
            </a:r>
            <a:r>
              <a:rPr lang="en-US" sz="2000" baseline="1157" dirty="0" err="1">
                <a:latin typeface="Agency FB" panose="020B0503020202020204" pitchFamily="34" charset="0"/>
              </a:rPr>
              <a:t>raf</a:t>
            </a:r>
            <a:r>
              <a:rPr lang="en-US" sz="2000" spc="-60" baseline="1157" dirty="0">
                <a:latin typeface="Agency FB" panose="020B0503020202020204" pitchFamily="34" charset="0"/>
              </a:rPr>
              <a:t> </a:t>
            </a:r>
            <a:r>
              <a:rPr lang="en-US" sz="2000" baseline="1157" dirty="0" err="1">
                <a:latin typeface="Agency FB" panose="020B0503020202020204" pitchFamily="34" charset="0"/>
              </a:rPr>
              <a:t>ömrü</a:t>
            </a:r>
            <a:r>
              <a:rPr lang="en-US" sz="2000" spc="-67" baseline="1157" dirty="0">
                <a:latin typeface="Agency FB" panose="020B0503020202020204" pitchFamily="34" charset="0"/>
              </a:rPr>
              <a:t> </a:t>
            </a:r>
            <a:r>
              <a:rPr lang="en-US" sz="2000" baseline="1157" dirty="0" err="1">
                <a:latin typeface="Agency FB" panose="020B0503020202020204" pitchFamily="34" charset="0"/>
              </a:rPr>
              <a:t>süresince</a:t>
            </a:r>
            <a:r>
              <a:rPr lang="en-US" sz="2000" spc="-60" baseline="1157" dirty="0">
                <a:latin typeface="Agency FB" panose="020B0503020202020204" pitchFamily="34" charset="0"/>
              </a:rPr>
              <a:t> </a:t>
            </a:r>
            <a:r>
              <a:rPr lang="en-US" sz="2000" spc="-15" baseline="1157" dirty="0" err="1">
                <a:latin typeface="Agency FB" panose="020B0503020202020204" pitchFamily="34" charset="0"/>
              </a:rPr>
              <a:t>değerlendirme</a:t>
            </a:r>
            <a:r>
              <a:rPr lang="en-US" sz="2000" spc="-15" baseline="1157" dirty="0">
                <a:latin typeface="Agency FB" panose="020B0503020202020204" pitchFamily="34" charset="0"/>
              </a:rPr>
              <a:t>,</a:t>
            </a:r>
            <a:r>
              <a:rPr lang="en-US" sz="2000" spc="-67" baseline="1157" dirty="0">
                <a:latin typeface="Agency FB" panose="020B0503020202020204" pitchFamily="34" charset="0"/>
              </a:rPr>
              <a:t> </a:t>
            </a:r>
            <a:r>
              <a:rPr lang="en-US" sz="2000" baseline="1157" dirty="0" err="1">
                <a:latin typeface="Agency FB" panose="020B0503020202020204" pitchFamily="34" charset="0"/>
              </a:rPr>
              <a:t>azalan</a:t>
            </a:r>
            <a:r>
              <a:rPr lang="en-US" sz="2000" spc="-60" baseline="1157" dirty="0">
                <a:latin typeface="Agency FB" panose="020B0503020202020204" pitchFamily="34" charset="0"/>
              </a:rPr>
              <a:t> </a:t>
            </a:r>
            <a:r>
              <a:rPr lang="en-US" sz="2000" spc="-15" baseline="1157" dirty="0" err="1">
                <a:latin typeface="Agency FB" panose="020B0503020202020204" pitchFamily="34" charset="0"/>
              </a:rPr>
              <a:t>maliyetler</a:t>
            </a:r>
            <a:endParaRPr lang="en-US" sz="2000" baseline="1157" dirty="0">
              <a:latin typeface="Agency FB" panose="020B0503020202020204" pitchFamily="34" charset="0"/>
            </a:endParaRPr>
          </a:p>
          <a:p>
            <a:pPr marL="584200" indent="-228600">
              <a:lnSpc>
                <a:spcPct val="90000"/>
              </a:lnSpc>
              <a:spcBef>
                <a:spcPts val="450"/>
              </a:spcBef>
              <a:buSzPct val="104166"/>
              <a:buFont typeface="Arial" panose="020B0604020202020204" pitchFamily="34" charset="0"/>
              <a:buChar char="•"/>
              <a:tabLst>
                <a:tab pos="307340" algn="l"/>
              </a:tabLst>
            </a:pPr>
            <a:r>
              <a:rPr lang="en-US" sz="2000" baseline="1157" dirty="0" err="1">
                <a:latin typeface="Agency FB" panose="020B0503020202020204" pitchFamily="34" charset="0"/>
              </a:rPr>
              <a:t>Yasalara</a:t>
            </a:r>
            <a:r>
              <a:rPr lang="en-US" sz="2000" spc="-127" baseline="1157" dirty="0">
                <a:latin typeface="Agency FB" panose="020B0503020202020204" pitchFamily="34" charset="0"/>
              </a:rPr>
              <a:t> </a:t>
            </a:r>
            <a:r>
              <a:rPr lang="en-US" sz="2000" spc="-15" baseline="1157" dirty="0" err="1">
                <a:latin typeface="Agency FB" panose="020B0503020202020204" pitchFamily="34" charset="0"/>
              </a:rPr>
              <a:t>uygunluk</a:t>
            </a:r>
            <a:endParaRPr lang="en-US" sz="2000" baseline="1157" dirty="0">
              <a:latin typeface="Agency FB" panose="020B05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217B02D-832F-302E-876E-0D5B110E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 descr="iç mekan, yemek, gıda, meyve, doğal gıdalar içeren bir resim&#10;&#10;Açıklama otomatik olarak oluşturuldu">
            <a:extLst>
              <a:ext uri="{FF2B5EF4-FFF2-40B4-BE49-F238E27FC236}">
                <a16:creationId xmlns:a16="http://schemas.microsoft.com/office/drawing/2014/main" id="{40F312BA-5DDA-4534-B270-55B87DCCE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13" y="5290961"/>
            <a:ext cx="2962234" cy="15263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875C5FD-3C10-A3E9-8511-C361D373B4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72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9A596-63AB-E38F-26D6-DE6B9271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10899F9-CFE2-5766-4C74-CB06410567B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7846773" cy="59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37615">
              <a:spcAft>
                <a:spcPts val="600"/>
              </a:spcAft>
            </a:pPr>
            <a:r>
              <a:rPr lang="en-US" sz="4100" b="1" dirty="0" err="1"/>
              <a:t>Kötü</a:t>
            </a:r>
            <a:r>
              <a:rPr lang="en-US" sz="4100" b="1" spc="-65" dirty="0"/>
              <a:t> </a:t>
            </a:r>
            <a:r>
              <a:rPr lang="en-US" sz="4100" b="1" dirty="0" err="1"/>
              <a:t>Gıda</a:t>
            </a:r>
            <a:r>
              <a:rPr lang="en-US" sz="4100" b="1" spc="-60" dirty="0"/>
              <a:t> </a:t>
            </a:r>
            <a:r>
              <a:rPr lang="en-US" sz="4100" b="1" dirty="0" err="1"/>
              <a:t>Güvenliği</a:t>
            </a:r>
            <a:r>
              <a:rPr lang="en-US" sz="4100" b="1" spc="-60" dirty="0"/>
              <a:t> </a:t>
            </a:r>
            <a:r>
              <a:rPr lang="en-US" sz="4100" b="1" spc="-10" dirty="0" err="1"/>
              <a:t>Sonuçları</a:t>
            </a:r>
            <a:endParaRPr lang="en-US" sz="4100" b="1" spc="-1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DF4F872-FBCE-CEFF-A893-A3202A503C19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84200" indent="-228600">
              <a:lnSpc>
                <a:spcPct val="90000"/>
              </a:lnSpc>
              <a:spcBef>
                <a:spcPts val="670"/>
              </a:spcBef>
              <a:buSzPct val="93750"/>
              <a:buFont typeface="Arial" panose="020B0604020202020204" pitchFamily="34" charset="0"/>
              <a:buChar char="•"/>
              <a:tabLst>
                <a:tab pos="287020" algn="l"/>
              </a:tabLst>
            </a:pPr>
            <a:r>
              <a:rPr lang="en-US" sz="2000" baseline="2314" dirty="0" err="1">
                <a:latin typeface="Agency FB" panose="020B0503020202020204" pitchFamily="34" charset="0"/>
              </a:rPr>
              <a:t>Misafir</a:t>
            </a:r>
            <a:r>
              <a:rPr lang="en-US" sz="2000" spc="-30" baseline="2314" dirty="0">
                <a:latin typeface="Agency FB" panose="020B0503020202020204" pitchFamily="34" charset="0"/>
              </a:rPr>
              <a:t> </a:t>
            </a:r>
            <a:r>
              <a:rPr lang="en-US" sz="2000" baseline="2314" dirty="0" err="1">
                <a:latin typeface="Agency FB" panose="020B0503020202020204" pitchFamily="34" charset="0"/>
              </a:rPr>
              <a:t>tepkisi</a:t>
            </a:r>
            <a:r>
              <a:rPr lang="en-US" sz="2000" baseline="2314" dirty="0">
                <a:latin typeface="Agency FB" panose="020B0503020202020204" pitchFamily="34" charset="0"/>
              </a:rPr>
              <a:t>,</a:t>
            </a:r>
            <a:r>
              <a:rPr lang="en-US" sz="2000" spc="-22" baseline="2314" dirty="0">
                <a:latin typeface="Agency FB" panose="020B0503020202020204" pitchFamily="34" charset="0"/>
              </a:rPr>
              <a:t> </a:t>
            </a:r>
            <a:r>
              <a:rPr lang="en-US" sz="2000" baseline="2314" dirty="0" err="1">
                <a:latin typeface="Agency FB" panose="020B0503020202020204" pitchFamily="34" charset="0"/>
              </a:rPr>
              <a:t>kötü</a:t>
            </a:r>
            <a:r>
              <a:rPr lang="en-US" sz="2000" spc="-30" baseline="2314" dirty="0">
                <a:latin typeface="Agency FB" panose="020B0503020202020204" pitchFamily="34" charset="0"/>
              </a:rPr>
              <a:t> </a:t>
            </a:r>
            <a:r>
              <a:rPr lang="en-US" sz="2000" baseline="2314" dirty="0" err="1">
                <a:latin typeface="Agency FB" panose="020B0503020202020204" pitchFamily="34" charset="0"/>
              </a:rPr>
              <a:t>imaj</a:t>
            </a:r>
            <a:r>
              <a:rPr lang="en-US" sz="2000" spc="-22" baseline="2314" dirty="0">
                <a:latin typeface="Agency FB" panose="020B0503020202020204" pitchFamily="34" charset="0"/>
              </a:rPr>
              <a:t> </a:t>
            </a:r>
            <a:r>
              <a:rPr lang="en-US" sz="2000" spc="-75" baseline="2314" dirty="0">
                <a:latin typeface="Agency FB" panose="020B0503020202020204" pitchFamily="34" charset="0"/>
              </a:rPr>
              <a:t>!</a:t>
            </a:r>
            <a:endParaRPr lang="en-US" sz="2000" baseline="2314" dirty="0">
              <a:latin typeface="Agency FB" panose="020B0503020202020204" pitchFamily="34" charset="0"/>
            </a:endParaRPr>
          </a:p>
          <a:p>
            <a:pPr marL="5842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287020" algn="l"/>
              </a:tabLst>
            </a:pPr>
            <a:r>
              <a:rPr lang="en-US" sz="2000" baseline="2314" dirty="0" err="1">
                <a:latin typeface="Agency FB" panose="020B0503020202020204" pitchFamily="34" charset="0"/>
              </a:rPr>
              <a:t>Gıdaya</a:t>
            </a:r>
            <a:r>
              <a:rPr lang="en-US" sz="2000" spc="-52" baseline="2314" dirty="0">
                <a:latin typeface="Agency FB" panose="020B0503020202020204" pitchFamily="34" charset="0"/>
              </a:rPr>
              <a:t> </a:t>
            </a:r>
            <a:r>
              <a:rPr lang="en-US" sz="2000" baseline="2314" dirty="0" err="1">
                <a:latin typeface="Agency FB" panose="020B0503020202020204" pitchFamily="34" charset="0"/>
              </a:rPr>
              <a:t>mikroorganizma</a:t>
            </a:r>
            <a:r>
              <a:rPr lang="en-US" sz="2000" spc="-52" baseline="2314" dirty="0">
                <a:latin typeface="Agency FB" panose="020B0503020202020204" pitchFamily="34" charset="0"/>
              </a:rPr>
              <a:t> </a:t>
            </a:r>
            <a:r>
              <a:rPr lang="en-US" sz="2000" spc="-15" baseline="2314" dirty="0" err="1">
                <a:latin typeface="Agency FB" panose="020B0503020202020204" pitchFamily="34" charset="0"/>
              </a:rPr>
              <a:t>bulaşması</a:t>
            </a:r>
            <a:endParaRPr lang="en-US" sz="2000" baseline="2314" dirty="0">
              <a:latin typeface="Agency FB" panose="020B0503020202020204" pitchFamily="34" charset="0"/>
            </a:endParaRPr>
          </a:p>
          <a:p>
            <a:pPr marL="5842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287020" algn="l"/>
              </a:tabLst>
            </a:pPr>
            <a:r>
              <a:rPr lang="en-US" sz="2000" baseline="2314" dirty="0" err="1">
                <a:latin typeface="Agency FB" panose="020B0503020202020204" pitchFamily="34" charset="0"/>
              </a:rPr>
              <a:t>Gıda</a:t>
            </a:r>
            <a:r>
              <a:rPr lang="en-US" sz="2000" baseline="2314" dirty="0">
                <a:latin typeface="Agency FB" panose="020B0503020202020204" pitchFamily="34" charset="0"/>
              </a:rPr>
              <a:t> </a:t>
            </a:r>
            <a:r>
              <a:rPr lang="en-US" sz="2000" spc="-15" baseline="2314" dirty="0" err="1">
                <a:latin typeface="Agency FB" panose="020B0503020202020204" pitchFamily="34" charset="0"/>
              </a:rPr>
              <a:t>zehirlenmeleri</a:t>
            </a:r>
            <a:endParaRPr lang="en-US" sz="2000" baseline="2314" dirty="0">
              <a:latin typeface="Agency FB" panose="020B0503020202020204" pitchFamily="34" charset="0"/>
            </a:endParaRPr>
          </a:p>
          <a:p>
            <a:pPr marL="5842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287020" algn="l"/>
              </a:tabLst>
            </a:pPr>
            <a:r>
              <a:rPr lang="en-US" sz="2000" spc="-15" baseline="2314" dirty="0" err="1">
                <a:latin typeface="Agency FB" panose="020B0503020202020204" pitchFamily="34" charset="0"/>
              </a:rPr>
              <a:t>Haşere</a:t>
            </a:r>
            <a:endParaRPr lang="en-US" sz="2000" baseline="2314" dirty="0">
              <a:latin typeface="Agency FB" panose="020B0503020202020204" pitchFamily="34" charset="0"/>
            </a:endParaRPr>
          </a:p>
          <a:p>
            <a:pPr marL="5842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287020" algn="l"/>
              </a:tabLst>
            </a:pPr>
            <a:r>
              <a:rPr lang="en-US" sz="2000" baseline="2314" dirty="0" err="1">
                <a:latin typeface="Agency FB" panose="020B0503020202020204" pitchFamily="34" charset="0"/>
              </a:rPr>
              <a:t>Azalan</a:t>
            </a:r>
            <a:r>
              <a:rPr lang="en-US" sz="2000" spc="-60" baseline="2314" dirty="0">
                <a:latin typeface="Agency FB" panose="020B0503020202020204" pitchFamily="34" charset="0"/>
              </a:rPr>
              <a:t> </a:t>
            </a:r>
            <a:r>
              <a:rPr lang="en-US" sz="2000" baseline="2314" dirty="0" err="1">
                <a:latin typeface="Agency FB" panose="020B0503020202020204" pitchFamily="34" charset="0"/>
              </a:rPr>
              <a:t>talep</a:t>
            </a:r>
            <a:r>
              <a:rPr lang="en-US" sz="2000" baseline="2314" dirty="0">
                <a:latin typeface="Agency FB" panose="020B0503020202020204" pitchFamily="34" charset="0"/>
              </a:rPr>
              <a:t>,</a:t>
            </a:r>
            <a:r>
              <a:rPr lang="en-US" sz="2000" spc="-60" baseline="2314" dirty="0">
                <a:latin typeface="Agency FB" panose="020B0503020202020204" pitchFamily="34" charset="0"/>
              </a:rPr>
              <a:t> </a:t>
            </a:r>
            <a:r>
              <a:rPr lang="en-US" sz="2000" baseline="2314" dirty="0" err="1">
                <a:latin typeface="Agency FB" panose="020B0503020202020204" pitchFamily="34" charset="0"/>
              </a:rPr>
              <a:t>artan</a:t>
            </a:r>
            <a:r>
              <a:rPr lang="en-US" sz="2000" spc="-60" baseline="2314" dirty="0">
                <a:latin typeface="Agency FB" panose="020B0503020202020204" pitchFamily="34" charset="0"/>
              </a:rPr>
              <a:t> </a:t>
            </a:r>
            <a:r>
              <a:rPr lang="en-US" sz="2000" baseline="2314" dirty="0" err="1">
                <a:latin typeface="Agency FB" panose="020B0503020202020204" pitchFamily="34" charset="0"/>
              </a:rPr>
              <a:t>ürün</a:t>
            </a:r>
            <a:r>
              <a:rPr lang="en-US" sz="2000" spc="-60" baseline="2314" dirty="0">
                <a:latin typeface="Agency FB" panose="020B0503020202020204" pitchFamily="34" charset="0"/>
              </a:rPr>
              <a:t> </a:t>
            </a:r>
            <a:r>
              <a:rPr lang="en-US" sz="2000" baseline="2314" dirty="0" err="1">
                <a:latin typeface="Agency FB" panose="020B0503020202020204" pitchFamily="34" charset="0"/>
              </a:rPr>
              <a:t>firesi</a:t>
            </a:r>
            <a:r>
              <a:rPr lang="en-US" sz="2000" spc="-60" baseline="2314" dirty="0">
                <a:latin typeface="Agency FB" panose="020B0503020202020204" pitchFamily="34" charset="0"/>
              </a:rPr>
              <a:t> </a:t>
            </a:r>
            <a:r>
              <a:rPr lang="en-US" sz="2000" baseline="2314" dirty="0" err="1">
                <a:latin typeface="Agency FB" panose="020B0503020202020204" pitchFamily="34" charset="0"/>
              </a:rPr>
              <a:t>ve</a:t>
            </a:r>
            <a:r>
              <a:rPr lang="en-US" sz="2000" spc="-60" baseline="2314" dirty="0">
                <a:latin typeface="Agency FB" panose="020B0503020202020204" pitchFamily="34" charset="0"/>
              </a:rPr>
              <a:t> </a:t>
            </a:r>
            <a:r>
              <a:rPr lang="en-US" sz="2000" spc="-15" baseline="2314" dirty="0" err="1">
                <a:latin typeface="Agency FB" panose="020B0503020202020204" pitchFamily="34" charset="0"/>
              </a:rPr>
              <a:t>maliyetler</a:t>
            </a:r>
            <a:endParaRPr lang="en-US" sz="2000" baseline="2314" dirty="0">
              <a:latin typeface="Agency FB" panose="020B0503020202020204" pitchFamily="34" charset="0"/>
            </a:endParaRPr>
          </a:p>
          <a:p>
            <a:pPr marL="584200" indent="-228600">
              <a:lnSpc>
                <a:spcPct val="90000"/>
              </a:lnSpc>
              <a:spcBef>
                <a:spcPts val="570"/>
              </a:spcBef>
              <a:buSzPct val="93750"/>
              <a:buFont typeface="Arial" panose="020B0604020202020204" pitchFamily="34" charset="0"/>
              <a:buChar char="•"/>
              <a:tabLst>
                <a:tab pos="287020" algn="l"/>
              </a:tabLst>
            </a:pPr>
            <a:r>
              <a:rPr lang="en-US" sz="2000" baseline="2314" dirty="0" err="1">
                <a:latin typeface="Agency FB" panose="020B0503020202020204" pitchFamily="34" charset="0"/>
              </a:rPr>
              <a:t>Resmi</a:t>
            </a:r>
            <a:r>
              <a:rPr lang="en-US" sz="2000" spc="-30" baseline="2314" dirty="0">
                <a:latin typeface="Agency FB" panose="020B0503020202020204" pitchFamily="34" charset="0"/>
              </a:rPr>
              <a:t> </a:t>
            </a:r>
            <a:r>
              <a:rPr lang="en-US" sz="2000" baseline="2314" dirty="0" err="1">
                <a:latin typeface="Agency FB" panose="020B0503020202020204" pitchFamily="34" charset="0"/>
              </a:rPr>
              <a:t>makamlardan</a:t>
            </a:r>
            <a:r>
              <a:rPr lang="en-US" sz="2000" spc="-30" baseline="2314" dirty="0">
                <a:latin typeface="Agency FB" panose="020B0503020202020204" pitchFamily="34" charset="0"/>
              </a:rPr>
              <a:t> </a:t>
            </a:r>
            <a:r>
              <a:rPr lang="en-US" sz="2000" baseline="2314" dirty="0" err="1">
                <a:latin typeface="Agency FB" panose="020B0503020202020204" pitchFamily="34" charset="0"/>
              </a:rPr>
              <a:t>alınan</a:t>
            </a:r>
            <a:r>
              <a:rPr lang="en-US" sz="2000" spc="-30" baseline="2314" dirty="0">
                <a:latin typeface="Agency FB" panose="020B0503020202020204" pitchFamily="34" charset="0"/>
              </a:rPr>
              <a:t> </a:t>
            </a:r>
            <a:r>
              <a:rPr lang="en-US" sz="2000" spc="-15" baseline="2314" dirty="0" err="1">
                <a:latin typeface="Agency FB" panose="020B0503020202020204" pitchFamily="34" charset="0"/>
              </a:rPr>
              <a:t>cezalar</a:t>
            </a:r>
            <a:endParaRPr lang="en-US" sz="2000" baseline="2314" dirty="0">
              <a:latin typeface="Agency FB" panose="020B0503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6E9CA33-2050-FFA2-5A8B-9265E7C04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ject 2">
            <a:extLst>
              <a:ext uri="{FF2B5EF4-FFF2-40B4-BE49-F238E27FC236}">
                <a16:creationId xmlns:a16="http://schemas.microsoft.com/office/drawing/2014/main" id="{2F2EF407-B5A8-5A35-DC6C-4E1C60691E8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1331" y="5078146"/>
            <a:ext cx="2066062" cy="116215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C246EB3-E072-3573-0FB5-E8ACC69B5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55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37D34-94E0-F970-D31D-844B2EDBA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E9BBE77-47BF-32D5-D151-3DF054058A45}"/>
              </a:ext>
            </a:extLst>
          </p:cNvPr>
          <p:cNvSpPr txBox="1">
            <a:spLocks/>
          </p:cNvSpPr>
          <p:nvPr/>
        </p:nvSpPr>
        <p:spPr>
          <a:xfrm>
            <a:off x="1800787" y="580173"/>
            <a:ext cx="6217397" cy="1110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spcAft>
                <a:spcPts val="600"/>
              </a:spcAft>
            </a:pPr>
            <a:r>
              <a:rPr lang="en-US" b="1" spc="-10" dirty="0"/>
              <a:t>UNUTMAYACAKLARIMIZ</a:t>
            </a:r>
            <a:r>
              <a:rPr lang="en-US" b="1" spc="-180" dirty="0"/>
              <a:t> </a:t>
            </a:r>
            <a:r>
              <a:rPr lang="en-US" b="1" spc="-50" dirty="0"/>
              <a:t>!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A084E13-3A6D-7D3E-99D6-4A1F0FA304E7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31164" marR="2973705" indent="-228600">
              <a:lnSpc>
                <a:spcPct val="90000"/>
              </a:lnSpc>
              <a:spcBef>
                <a:spcPts val="215"/>
              </a:spcBef>
              <a:buSzPct val="114583"/>
              <a:buFont typeface="Arial" panose="020B0604020202020204" pitchFamily="34" charset="0"/>
              <a:buChar char="•"/>
              <a:tabLst>
                <a:tab pos="490855" algn="l"/>
              </a:tabLst>
            </a:pPr>
            <a:r>
              <a:rPr lang="en-US" dirty="0" err="1">
                <a:latin typeface="Agency FB" panose="020B0503020202020204" pitchFamily="34" charset="0"/>
              </a:rPr>
              <a:t>Gıdalar</a:t>
            </a:r>
            <a:r>
              <a:rPr lang="en-US" spc="-55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için</a:t>
            </a:r>
            <a:r>
              <a:rPr lang="en-US" spc="-50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tehlikeli</a:t>
            </a:r>
            <a:r>
              <a:rPr lang="en-US" spc="-45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sıcaklık</a:t>
            </a:r>
            <a:r>
              <a:rPr lang="en-US" spc="-50" dirty="0">
                <a:latin typeface="Agency FB" panose="020B0503020202020204" pitchFamily="34" charset="0"/>
              </a:rPr>
              <a:t> </a:t>
            </a:r>
            <a:r>
              <a:rPr lang="en-US" spc="-10" dirty="0" err="1">
                <a:latin typeface="Agency FB" panose="020B0503020202020204" pitchFamily="34" charset="0"/>
              </a:rPr>
              <a:t>aralığı</a:t>
            </a:r>
            <a:r>
              <a:rPr lang="en-US" spc="-10" dirty="0">
                <a:latin typeface="Agency FB" panose="020B0503020202020204" pitchFamily="34" charset="0"/>
              </a:rPr>
              <a:t>  </a:t>
            </a:r>
            <a:r>
              <a:rPr lang="en-US" baseline="2314" dirty="0">
                <a:latin typeface="Agency FB" panose="020B0503020202020204" pitchFamily="34" charset="0"/>
              </a:rPr>
              <a:t>10 </a:t>
            </a:r>
            <a:r>
              <a:rPr lang="en-US" spc="82" baseline="2314" dirty="0">
                <a:latin typeface="Agency FB" panose="020B0503020202020204" pitchFamily="34" charset="0"/>
              </a:rPr>
              <a:t>C</a:t>
            </a:r>
            <a:r>
              <a:rPr lang="en-US" b="1" spc="82" baseline="50347" dirty="0">
                <a:latin typeface="Agency FB" panose="020B0503020202020204" pitchFamily="34" charset="0"/>
              </a:rPr>
              <a:t>0</a:t>
            </a:r>
            <a:r>
              <a:rPr lang="en-US" spc="55" dirty="0">
                <a:latin typeface="Agency FB" panose="020B0503020202020204" pitchFamily="34" charset="0"/>
              </a:rPr>
              <a:t>ile</a:t>
            </a:r>
            <a:r>
              <a:rPr lang="en-US" dirty="0">
                <a:latin typeface="Agency FB" panose="020B0503020202020204" pitchFamily="34" charset="0"/>
              </a:rPr>
              <a:t> 65</a:t>
            </a:r>
            <a:r>
              <a:rPr lang="en-US" spc="5" dirty="0">
                <a:latin typeface="Agency FB" panose="020B0503020202020204" pitchFamily="34" charset="0"/>
              </a:rPr>
              <a:t> </a:t>
            </a:r>
            <a:r>
              <a:rPr lang="en-US" spc="95" dirty="0">
                <a:latin typeface="Agency FB" panose="020B0503020202020204" pitchFamily="34" charset="0"/>
              </a:rPr>
              <a:t>C</a:t>
            </a:r>
            <a:r>
              <a:rPr lang="en-US" b="1" spc="142" baseline="50347" dirty="0">
                <a:latin typeface="Agency FB" panose="020B0503020202020204" pitchFamily="34" charset="0"/>
              </a:rPr>
              <a:t>0</a:t>
            </a:r>
            <a:r>
              <a:rPr lang="en-US" b="1" spc="-209" baseline="50347" dirty="0">
                <a:latin typeface="Agency FB" panose="020B0503020202020204" pitchFamily="34" charset="0"/>
              </a:rPr>
              <a:t> </a:t>
            </a:r>
            <a:r>
              <a:rPr lang="en-US" spc="-15" baseline="6944" dirty="0" err="1">
                <a:latin typeface="Agency FB" panose="020B0503020202020204" pitchFamily="34" charset="0"/>
              </a:rPr>
              <a:t>arası</a:t>
            </a:r>
            <a:endParaRPr lang="en-US" baseline="6944" dirty="0">
              <a:latin typeface="Agency FB" panose="020B0503020202020204" pitchFamily="34" charset="0"/>
            </a:endParaRPr>
          </a:p>
          <a:p>
            <a:pPr marL="342900" indent="-228600">
              <a:lnSpc>
                <a:spcPct val="90000"/>
              </a:lnSpc>
              <a:spcBef>
                <a:spcPts val="235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431800" indent="-228600">
              <a:lnSpc>
                <a:spcPct val="90000"/>
              </a:lnSpc>
              <a:buSzPct val="114583"/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dirty="0" err="1">
                <a:latin typeface="Agency FB" panose="020B0503020202020204" pitchFamily="34" charset="0"/>
              </a:rPr>
              <a:t>Çapraz</a:t>
            </a:r>
            <a:r>
              <a:rPr lang="en-US" spc="-20" dirty="0">
                <a:latin typeface="Agency FB" panose="020B0503020202020204" pitchFamily="34" charset="0"/>
              </a:rPr>
              <a:t> </a:t>
            </a:r>
            <a:r>
              <a:rPr lang="en-US" spc="-10" dirty="0" err="1">
                <a:latin typeface="Agency FB" panose="020B0503020202020204" pitchFamily="34" charset="0"/>
              </a:rPr>
              <a:t>kontaminasyonaneden</a:t>
            </a:r>
            <a:r>
              <a:rPr lang="en-US" spc="-15" dirty="0">
                <a:latin typeface="Agency FB" panose="020B0503020202020204" pitchFamily="34" charset="0"/>
              </a:rPr>
              <a:t> </a:t>
            </a:r>
            <a:r>
              <a:rPr lang="en-US" spc="-10" dirty="0" err="1">
                <a:latin typeface="Agency FB" panose="020B0503020202020204" pitchFamily="34" charset="0"/>
              </a:rPr>
              <a:t>olmamak</a:t>
            </a:r>
            <a:r>
              <a:rPr lang="en-US" spc="-10" dirty="0">
                <a:latin typeface="Agency FB" panose="020B0503020202020204" pitchFamily="34" charset="0"/>
              </a:rPr>
              <a:t>.</a:t>
            </a:r>
            <a:endParaRPr lang="en-US" dirty="0">
              <a:latin typeface="Agency FB" panose="020B0503020202020204" pitchFamily="34" charset="0"/>
            </a:endParaRPr>
          </a:p>
          <a:p>
            <a:pPr marL="342900" indent="-228600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</a:pPr>
            <a:endParaRPr lang="en-US" dirty="0">
              <a:latin typeface="Agency FB" panose="020B0503020202020204" pitchFamily="34" charset="0"/>
            </a:endParaRPr>
          </a:p>
          <a:p>
            <a:pPr marL="431800" indent="-228600">
              <a:lnSpc>
                <a:spcPct val="90000"/>
              </a:lnSpc>
              <a:buSzPct val="114583"/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dirty="0" err="1">
                <a:latin typeface="Agency FB" panose="020B0503020202020204" pitchFamily="34" charset="0"/>
              </a:rPr>
              <a:t>Kişisel</a:t>
            </a:r>
            <a:r>
              <a:rPr lang="en-US" spc="-20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temizliğimize</a:t>
            </a:r>
            <a:r>
              <a:rPr lang="en-US" spc="-20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dikkat</a:t>
            </a:r>
            <a:r>
              <a:rPr lang="en-US" spc="-20" dirty="0">
                <a:latin typeface="Agency FB" panose="020B0503020202020204" pitchFamily="34" charset="0"/>
              </a:rPr>
              <a:t> </a:t>
            </a:r>
            <a:r>
              <a:rPr lang="en-US" spc="-10" dirty="0" err="1">
                <a:latin typeface="Agency FB" panose="020B0503020202020204" pitchFamily="34" charset="0"/>
              </a:rPr>
              <a:t>etmek</a:t>
            </a:r>
            <a:r>
              <a:rPr lang="en-US" spc="-10" dirty="0">
                <a:latin typeface="Agency FB" panose="020B0503020202020204" pitchFamily="34" charset="0"/>
              </a:rPr>
              <a:t>.</a:t>
            </a:r>
            <a:endParaRPr lang="en-US" dirty="0">
              <a:latin typeface="Agency FB" panose="020B0503020202020204" pitchFamily="34" charset="0"/>
            </a:endParaRPr>
          </a:p>
          <a:p>
            <a:pPr marL="342900" indent="-228600">
              <a:lnSpc>
                <a:spcPct val="90000"/>
              </a:lnSpc>
              <a:spcBef>
                <a:spcPts val="80"/>
              </a:spcBef>
              <a:buFont typeface="Arial" panose="020B0604020202020204" pitchFamily="34" charset="0"/>
              <a:buChar char="•"/>
            </a:pPr>
            <a:endParaRPr lang="en-US" dirty="0">
              <a:latin typeface="Agency FB" panose="020B0503020202020204" pitchFamily="34" charset="0"/>
            </a:endParaRPr>
          </a:p>
          <a:p>
            <a:pPr marL="431800" indent="-228600">
              <a:lnSpc>
                <a:spcPct val="90000"/>
              </a:lnSpc>
              <a:buSzPct val="114583"/>
              <a:buFont typeface="Arial" panose="020B0604020202020204" pitchFamily="34" charset="0"/>
              <a:buChar char="•"/>
              <a:tabLst>
                <a:tab pos="406400" algn="l"/>
              </a:tabLst>
            </a:pPr>
            <a:r>
              <a:rPr lang="en-US" dirty="0" err="1">
                <a:latin typeface="Agency FB" panose="020B0503020202020204" pitchFamily="34" charset="0"/>
              </a:rPr>
              <a:t>Depolama</a:t>
            </a:r>
            <a:r>
              <a:rPr lang="en-US" spc="-65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ve</a:t>
            </a:r>
            <a:r>
              <a:rPr lang="en-US" spc="-60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sergileme</a:t>
            </a:r>
            <a:r>
              <a:rPr lang="en-US" spc="-60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koşullarına</a:t>
            </a:r>
            <a:r>
              <a:rPr lang="en-US" spc="-60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dikkat</a:t>
            </a:r>
            <a:r>
              <a:rPr lang="en-US" spc="-60" dirty="0">
                <a:latin typeface="Agency FB" panose="020B0503020202020204" pitchFamily="34" charset="0"/>
              </a:rPr>
              <a:t> </a:t>
            </a:r>
            <a:r>
              <a:rPr lang="en-US" spc="-10" dirty="0" err="1">
                <a:latin typeface="Agency FB" panose="020B0503020202020204" pitchFamily="34" charset="0"/>
              </a:rPr>
              <a:t>etmek</a:t>
            </a:r>
            <a:r>
              <a:rPr lang="en-US" spc="-10" dirty="0">
                <a:latin typeface="Agency FB" panose="020B0503020202020204" pitchFamily="34" charset="0"/>
              </a:rPr>
              <a:t>.</a:t>
            </a:r>
            <a:endParaRPr lang="en-US" dirty="0">
              <a:latin typeface="Agency FB" panose="020B0503020202020204" pitchFamily="34" charset="0"/>
            </a:endParaRPr>
          </a:p>
          <a:p>
            <a:pPr marL="342900" indent="-228600">
              <a:lnSpc>
                <a:spcPct val="9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dirty="0">
              <a:latin typeface="Agency FB" panose="020B0503020202020204" pitchFamily="34" charset="0"/>
            </a:endParaRPr>
          </a:p>
          <a:p>
            <a:pPr marL="431800" indent="-228600">
              <a:lnSpc>
                <a:spcPct val="90000"/>
              </a:lnSpc>
              <a:spcBef>
                <a:spcPts val="5"/>
              </a:spcBef>
              <a:buSzPct val="114583"/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dirty="0" err="1">
                <a:latin typeface="Agency FB" panose="020B0503020202020204" pitchFamily="34" charset="0"/>
              </a:rPr>
              <a:t>Temizlik</a:t>
            </a:r>
            <a:r>
              <a:rPr lang="en-US" spc="-35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ve</a:t>
            </a:r>
            <a:r>
              <a:rPr lang="en-US" spc="-35" dirty="0">
                <a:latin typeface="Agency FB" panose="020B0503020202020204" pitchFamily="34" charset="0"/>
              </a:rPr>
              <a:t> </a:t>
            </a:r>
            <a:r>
              <a:rPr lang="en-US" spc="-10" dirty="0" err="1">
                <a:latin typeface="Agency FB" panose="020B0503020202020204" pitchFamily="34" charset="0"/>
              </a:rPr>
              <a:t>dezenfeksiyon</a:t>
            </a:r>
            <a:r>
              <a:rPr lang="en-US" spc="-35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uygulamalarını</a:t>
            </a:r>
            <a:r>
              <a:rPr lang="en-US" spc="-35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yerine</a:t>
            </a:r>
            <a:r>
              <a:rPr lang="en-US" spc="-35" dirty="0">
                <a:latin typeface="Agency FB" panose="020B0503020202020204" pitchFamily="34" charset="0"/>
              </a:rPr>
              <a:t> </a:t>
            </a:r>
            <a:r>
              <a:rPr lang="en-US" spc="-10" dirty="0" err="1">
                <a:latin typeface="Agency FB" panose="020B0503020202020204" pitchFamily="34" charset="0"/>
              </a:rPr>
              <a:t>getirmek</a:t>
            </a:r>
            <a:r>
              <a:rPr lang="en-US" spc="-10" dirty="0">
                <a:latin typeface="Agency FB" panose="020B0503020202020204" pitchFamily="34" charset="0"/>
              </a:rPr>
              <a:t>.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4718F0B-C847-8180-C146-859F77EA8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 descr="taslak, çizgi sanatı, kırpıntı çizim, çizim içeren bir resim&#10;&#10;Açıklama otomatik olarak oluşturuldu">
            <a:extLst>
              <a:ext uri="{FF2B5EF4-FFF2-40B4-BE49-F238E27FC236}">
                <a16:creationId xmlns:a16="http://schemas.microsoft.com/office/drawing/2014/main" id="{8BFF0A61-B9EF-766F-4CF1-363CC8CCE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4648863"/>
            <a:ext cx="2066062" cy="202072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89F050E-1F4E-DD16-C602-D463D30F6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26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4" y="0"/>
            <a:ext cx="2246335" cy="6867036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tr-TR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TEŞEKKÜRLER</a:t>
            </a:r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67" y="6060033"/>
            <a:ext cx="2517866" cy="20118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91" y="1942838"/>
            <a:ext cx="2165617" cy="16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0EEB1-31DA-17CA-6073-F0A13CF40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D2E169E-CECA-740E-0F17-1BA99F54E392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b="1"/>
              <a:t>Gıda</a:t>
            </a:r>
            <a:r>
              <a:rPr lang="en-US" b="1" spc="-95"/>
              <a:t> </a:t>
            </a:r>
            <a:r>
              <a:rPr lang="en-US" b="1"/>
              <a:t>Güvenliği</a:t>
            </a:r>
            <a:r>
              <a:rPr lang="en-US" b="1" spc="-90"/>
              <a:t> </a:t>
            </a:r>
            <a:r>
              <a:rPr lang="en-US" b="1" spc="-10"/>
              <a:t>Nedir?</a:t>
            </a:r>
            <a:endParaRPr lang="en-US" b="1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B795D08-2A9D-FE45-653D-4123CE94026A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100"/>
              </a:spcBef>
              <a:buSzPct val="93750"/>
              <a:buFont typeface="Arial" panose="020B0604020202020204" pitchFamily="34" charset="0"/>
              <a:buChar char="•"/>
              <a:tabLst>
                <a:tab pos="287020" algn="l"/>
              </a:tabLst>
            </a:pPr>
            <a:r>
              <a:rPr lang="en-US" spc="-175"/>
              <a:t>Gıda</a:t>
            </a:r>
            <a:r>
              <a:rPr lang="en-US" spc="-280"/>
              <a:t> </a:t>
            </a:r>
            <a:r>
              <a:rPr lang="en-US" spc="-200"/>
              <a:t>güvenliği,</a:t>
            </a:r>
            <a:r>
              <a:rPr lang="en-US" spc="-275"/>
              <a:t> </a:t>
            </a:r>
            <a:r>
              <a:rPr lang="en-US" spc="-175"/>
              <a:t>gıdalarda</a:t>
            </a:r>
            <a:r>
              <a:rPr lang="en-US" spc="-280"/>
              <a:t> </a:t>
            </a:r>
            <a:r>
              <a:rPr lang="en-US" spc="-140"/>
              <a:t>olabilecek</a:t>
            </a:r>
            <a:r>
              <a:rPr lang="en-US" spc="-275"/>
              <a:t> </a:t>
            </a:r>
            <a:r>
              <a:rPr lang="en-US" spc="-80"/>
              <a:t>fiziksel </a:t>
            </a:r>
            <a:r>
              <a:rPr lang="en-US" spc="-190"/>
              <a:t>(saç,tırnak,cam,plastikvb),</a:t>
            </a:r>
            <a:r>
              <a:rPr lang="en-US" spc="-10"/>
              <a:t> </a:t>
            </a:r>
            <a:r>
              <a:rPr lang="en-US" spc="-130"/>
              <a:t>kimyasal</a:t>
            </a:r>
            <a:r>
              <a:rPr lang="en-US" spc="-10"/>
              <a:t> </a:t>
            </a:r>
            <a:r>
              <a:rPr lang="en-US" spc="-130"/>
              <a:t>(gıda</a:t>
            </a:r>
            <a:r>
              <a:rPr lang="en-US" spc="-5"/>
              <a:t> </a:t>
            </a:r>
            <a:r>
              <a:rPr lang="en-US" spc="-80"/>
              <a:t>katkı</a:t>
            </a:r>
            <a:r>
              <a:rPr lang="en-US" spc="-10"/>
              <a:t> </a:t>
            </a:r>
            <a:r>
              <a:rPr lang="en-US" spc="-125"/>
              <a:t>maddeleri, </a:t>
            </a:r>
            <a:r>
              <a:rPr lang="en-US" spc="-135"/>
              <a:t>tarım</a:t>
            </a:r>
            <a:r>
              <a:rPr lang="en-US" spc="-80"/>
              <a:t> </a:t>
            </a:r>
            <a:r>
              <a:rPr lang="en-US" spc="-90"/>
              <a:t>ilaçları</a:t>
            </a:r>
            <a:r>
              <a:rPr lang="en-US" spc="-55"/>
              <a:t> </a:t>
            </a:r>
            <a:r>
              <a:rPr lang="en-US" spc="-190"/>
              <a:t>vb)</a:t>
            </a:r>
            <a:r>
              <a:rPr lang="en-US" spc="-25"/>
              <a:t> </a:t>
            </a:r>
            <a:r>
              <a:rPr lang="en-US" spc="-45"/>
              <a:t>ve </a:t>
            </a:r>
            <a:r>
              <a:rPr lang="en-US" spc="-145"/>
              <a:t>biyolojik</a:t>
            </a:r>
            <a:r>
              <a:rPr lang="en-US" spc="-45"/>
              <a:t> </a:t>
            </a:r>
            <a:r>
              <a:rPr lang="en-US" spc="-190"/>
              <a:t>(bakteri,virüsve</a:t>
            </a:r>
            <a:r>
              <a:rPr lang="en-US" spc="-20"/>
              <a:t> </a:t>
            </a:r>
            <a:r>
              <a:rPr lang="en-US" spc="-125"/>
              <a:t>parazitlerden </a:t>
            </a:r>
            <a:r>
              <a:rPr lang="en-US" spc="-155"/>
              <a:t>kaynaklı)</a:t>
            </a:r>
            <a:r>
              <a:rPr lang="en-US" spc="20"/>
              <a:t> </a:t>
            </a:r>
            <a:r>
              <a:rPr lang="en-US" spc="-135"/>
              <a:t>zararların</a:t>
            </a:r>
            <a:r>
              <a:rPr lang="en-US" spc="20"/>
              <a:t> </a:t>
            </a:r>
            <a:r>
              <a:rPr lang="en-US" spc="-120"/>
              <a:t>bertaraf</a:t>
            </a:r>
            <a:r>
              <a:rPr lang="en-US" spc="20"/>
              <a:t> </a:t>
            </a:r>
            <a:r>
              <a:rPr lang="en-US" spc="-95"/>
              <a:t>edilmesi</a:t>
            </a:r>
            <a:r>
              <a:rPr lang="en-US" spc="20"/>
              <a:t> </a:t>
            </a:r>
            <a:r>
              <a:rPr lang="en-US" spc="-10"/>
              <a:t>için</a:t>
            </a:r>
            <a:r>
              <a:rPr lang="en-US" spc="20"/>
              <a:t> </a:t>
            </a:r>
            <a:r>
              <a:rPr lang="en-US" spc="-90"/>
              <a:t>alınan</a:t>
            </a:r>
            <a:r>
              <a:rPr lang="en-US" spc="25"/>
              <a:t> </a:t>
            </a:r>
            <a:r>
              <a:rPr lang="en-US" spc="-100"/>
              <a:t>tedbirler bütünüdür.</a:t>
            </a:r>
            <a:endParaRPr lang="en-US"/>
          </a:p>
          <a:p>
            <a:pPr marL="380365" marR="850900" indent="-228600">
              <a:lnSpc>
                <a:spcPct val="90000"/>
              </a:lnSpc>
              <a:spcBef>
                <a:spcPts val="630"/>
              </a:spcBef>
              <a:buSzPct val="93750"/>
              <a:buFont typeface="Arial" panose="020B0604020202020204" pitchFamily="34" charset="0"/>
              <a:buChar char="•"/>
              <a:tabLst>
                <a:tab pos="311785" algn="l"/>
              </a:tabLst>
            </a:pPr>
            <a:r>
              <a:rPr lang="en-US" spc="-165"/>
              <a:t>Sağlıklı</a:t>
            </a:r>
            <a:r>
              <a:rPr lang="en-US" spc="-305"/>
              <a:t> </a:t>
            </a:r>
            <a:r>
              <a:rPr lang="en-US" spc="-215"/>
              <a:t>ve</a:t>
            </a:r>
            <a:r>
              <a:rPr lang="en-US" spc="-305"/>
              <a:t> </a:t>
            </a:r>
            <a:r>
              <a:rPr lang="en-US" spc="-190"/>
              <a:t>güvenli</a:t>
            </a:r>
            <a:r>
              <a:rPr lang="en-US" spc="-305"/>
              <a:t> </a:t>
            </a:r>
            <a:r>
              <a:rPr lang="en-US" spc="-170"/>
              <a:t>gıdaların</a:t>
            </a:r>
            <a:r>
              <a:rPr lang="en-US" spc="-300"/>
              <a:t> </a:t>
            </a:r>
            <a:r>
              <a:rPr lang="en-US" spc="-175"/>
              <a:t>üretimi</a:t>
            </a:r>
            <a:r>
              <a:rPr lang="en-US" spc="-305"/>
              <a:t> </a:t>
            </a:r>
            <a:r>
              <a:rPr lang="en-US" spc="-215"/>
              <a:t>ve</a:t>
            </a:r>
            <a:r>
              <a:rPr lang="en-US" spc="-305"/>
              <a:t> </a:t>
            </a:r>
            <a:r>
              <a:rPr lang="en-US" spc="-185"/>
              <a:t>temini,</a:t>
            </a:r>
            <a:r>
              <a:rPr lang="en-US" spc="-305"/>
              <a:t> </a:t>
            </a:r>
            <a:r>
              <a:rPr lang="en-US" spc="-90"/>
              <a:t>sağlıklı </a:t>
            </a:r>
            <a:r>
              <a:rPr lang="en-US" spc="-170"/>
              <a:t>beslenmenin</a:t>
            </a:r>
            <a:r>
              <a:rPr lang="en-US" spc="-310"/>
              <a:t> </a:t>
            </a:r>
            <a:r>
              <a:rPr lang="en-US" spc="-170"/>
              <a:t>en</a:t>
            </a:r>
            <a:r>
              <a:rPr lang="en-US" spc="-310"/>
              <a:t> </a:t>
            </a:r>
            <a:r>
              <a:rPr lang="en-US" spc="-160"/>
              <a:t>temel</a:t>
            </a:r>
            <a:r>
              <a:rPr lang="en-US" spc="-305"/>
              <a:t> </a:t>
            </a:r>
            <a:r>
              <a:rPr lang="en-US" spc="-215"/>
              <a:t>ve</a:t>
            </a:r>
            <a:r>
              <a:rPr lang="en-US" spc="-310"/>
              <a:t> </a:t>
            </a:r>
            <a:r>
              <a:rPr lang="en-US" spc="-185"/>
              <a:t>vazgeçilmez</a:t>
            </a:r>
            <a:r>
              <a:rPr lang="en-US" spc="-310"/>
              <a:t> </a:t>
            </a:r>
            <a:r>
              <a:rPr lang="en-US" spc="-80"/>
              <a:t>unsurudur.</a:t>
            </a:r>
            <a:endParaRPr lang="en-US"/>
          </a:p>
          <a:p>
            <a:pPr marL="380365" marR="30480" indent="-228600">
              <a:lnSpc>
                <a:spcPct val="90000"/>
              </a:lnSpc>
              <a:spcBef>
                <a:spcPts val="45"/>
              </a:spcBef>
              <a:buSzPct val="93750"/>
              <a:buFont typeface="Arial" panose="020B0604020202020204" pitchFamily="34" charset="0"/>
              <a:buChar char="•"/>
              <a:tabLst>
                <a:tab pos="311785" algn="l"/>
              </a:tabLst>
            </a:pPr>
            <a:r>
              <a:rPr lang="en-US" spc="-175"/>
              <a:t>Gıda</a:t>
            </a:r>
            <a:r>
              <a:rPr lang="en-US" spc="-300"/>
              <a:t> </a:t>
            </a:r>
            <a:r>
              <a:rPr lang="en-US" spc="-185"/>
              <a:t>güvenliğini</a:t>
            </a:r>
            <a:r>
              <a:rPr lang="en-US" spc="-295"/>
              <a:t> </a:t>
            </a:r>
            <a:r>
              <a:rPr lang="en-US" spc="-165"/>
              <a:t>etkileyen</a:t>
            </a:r>
            <a:r>
              <a:rPr lang="en-US" spc="-295"/>
              <a:t> </a:t>
            </a:r>
            <a:r>
              <a:rPr lang="en-US" spc="-150"/>
              <a:t>tehlikelerin</a:t>
            </a:r>
            <a:r>
              <a:rPr lang="en-US" spc="-295"/>
              <a:t> </a:t>
            </a:r>
            <a:r>
              <a:rPr lang="en-US" spc="-145"/>
              <a:t>bir</a:t>
            </a:r>
            <a:r>
              <a:rPr lang="en-US" spc="-300"/>
              <a:t> </a:t>
            </a:r>
            <a:r>
              <a:rPr lang="en-US" spc="-180"/>
              <a:t>çoğu</a:t>
            </a:r>
            <a:r>
              <a:rPr lang="en-US" spc="-295"/>
              <a:t> </a:t>
            </a:r>
            <a:r>
              <a:rPr lang="en-US" spc="-10"/>
              <a:t>üretim </a:t>
            </a:r>
            <a:r>
              <a:rPr lang="en-US" spc="-160"/>
              <a:t>sırasındaki</a:t>
            </a:r>
            <a:r>
              <a:rPr lang="en-US" spc="-290"/>
              <a:t> </a:t>
            </a:r>
            <a:r>
              <a:rPr lang="en-US" spc="-160"/>
              <a:t>bazı</a:t>
            </a:r>
            <a:r>
              <a:rPr lang="en-US" spc="-285"/>
              <a:t> </a:t>
            </a:r>
            <a:r>
              <a:rPr lang="en-US" spc="-155"/>
              <a:t>hatalı</a:t>
            </a:r>
            <a:r>
              <a:rPr lang="en-US" spc="-290"/>
              <a:t> </a:t>
            </a:r>
            <a:r>
              <a:rPr lang="en-US" spc="-200"/>
              <a:t>uygulamalardan</a:t>
            </a:r>
            <a:r>
              <a:rPr lang="en-US" spc="-285"/>
              <a:t> </a:t>
            </a:r>
            <a:r>
              <a:rPr lang="en-US" spc="-180"/>
              <a:t>kaynaklanmaktadır.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70"/>
              </a:spcBef>
              <a:buSzPct val="93750"/>
              <a:buFont typeface="Arial" panose="020B0604020202020204" pitchFamily="34" charset="0"/>
              <a:buChar char="•"/>
              <a:tabLst>
                <a:tab pos="312420" algn="l"/>
              </a:tabLst>
            </a:pPr>
            <a:r>
              <a:rPr lang="en-US" spc="-170"/>
              <a:t>Fakat</a:t>
            </a:r>
            <a:r>
              <a:rPr lang="en-US" spc="-305"/>
              <a:t> </a:t>
            </a:r>
            <a:r>
              <a:rPr lang="en-US" spc="-190"/>
              <a:t>güvenli</a:t>
            </a:r>
            <a:r>
              <a:rPr lang="en-US" spc="-305"/>
              <a:t> </a:t>
            </a:r>
            <a:r>
              <a:rPr lang="en-US" spc="-185"/>
              <a:t>gıda</a:t>
            </a:r>
            <a:r>
              <a:rPr lang="en-US" spc="-305"/>
              <a:t> </a:t>
            </a:r>
            <a:r>
              <a:rPr lang="en-US" spc="-200"/>
              <a:t>üretmek</a:t>
            </a:r>
            <a:r>
              <a:rPr lang="en-US" spc="-305"/>
              <a:t> </a:t>
            </a:r>
            <a:r>
              <a:rPr lang="en-US" spc="-165"/>
              <a:t>yalnızca</a:t>
            </a:r>
            <a:r>
              <a:rPr lang="en-US" spc="-305"/>
              <a:t> </a:t>
            </a:r>
            <a:r>
              <a:rPr lang="en-US" spc="-180"/>
              <a:t>üretimin</a:t>
            </a:r>
            <a:r>
              <a:rPr lang="en-US" spc="-305"/>
              <a:t> </a:t>
            </a:r>
            <a:r>
              <a:rPr lang="en-US" spc="-100"/>
              <a:t>işi</a:t>
            </a:r>
            <a:r>
              <a:rPr lang="en-US" spc="-305"/>
              <a:t> </a:t>
            </a:r>
            <a:r>
              <a:rPr lang="en-US" spc="-25"/>
              <a:t>değildir.</a:t>
            </a:r>
            <a:endParaRPr lang="en-US"/>
          </a:p>
          <a:p>
            <a:pPr marL="311785" marR="756920" indent="-228600">
              <a:lnSpc>
                <a:spcPct val="9000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r>
              <a:rPr lang="en-US" spc="-170"/>
              <a:t>Dolayısıyla</a:t>
            </a:r>
            <a:r>
              <a:rPr lang="en-US" spc="-285"/>
              <a:t> </a:t>
            </a:r>
            <a:r>
              <a:rPr lang="en-US" spc="-180"/>
              <a:t>güvenilir</a:t>
            </a:r>
            <a:r>
              <a:rPr lang="en-US" spc="-285"/>
              <a:t> </a:t>
            </a:r>
            <a:r>
              <a:rPr lang="en-US" spc="-185"/>
              <a:t>gıda</a:t>
            </a:r>
            <a:r>
              <a:rPr lang="en-US" spc="-285"/>
              <a:t> </a:t>
            </a:r>
            <a:r>
              <a:rPr lang="en-US" spc="-175"/>
              <a:t>üretimini</a:t>
            </a:r>
            <a:r>
              <a:rPr lang="en-US" spc="-285"/>
              <a:t> </a:t>
            </a:r>
            <a:r>
              <a:rPr lang="en-US" spc="-180"/>
              <a:t>sağlayabilmek</a:t>
            </a:r>
            <a:r>
              <a:rPr lang="en-US" spc="-285"/>
              <a:t> </a:t>
            </a:r>
            <a:r>
              <a:rPr lang="en-US" spc="-25"/>
              <a:t>için </a:t>
            </a:r>
            <a:r>
              <a:rPr lang="en-US" spc="-185"/>
              <a:t>üretim</a:t>
            </a:r>
            <a:r>
              <a:rPr lang="en-US" spc="-315"/>
              <a:t> </a:t>
            </a:r>
            <a:r>
              <a:rPr lang="en-US" spc="-160"/>
              <a:t>öncesi,</a:t>
            </a:r>
            <a:r>
              <a:rPr lang="en-US" spc="-310"/>
              <a:t> </a:t>
            </a:r>
            <a:r>
              <a:rPr lang="en-US" spc="-185"/>
              <a:t>üretim</a:t>
            </a:r>
            <a:r>
              <a:rPr lang="en-US" spc="-315"/>
              <a:t> </a:t>
            </a:r>
            <a:r>
              <a:rPr lang="en-US" spc="-155"/>
              <a:t>esnası</a:t>
            </a:r>
            <a:r>
              <a:rPr lang="en-US" spc="-310"/>
              <a:t> </a:t>
            </a:r>
            <a:r>
              <a:rPr lang="en-US" spc="-215"/>
              <a:t>ve</a:t>
            </a:r>
            <a:r>
              <a:rPr lang="en-US" spc="-310"/>
              <a:t> </a:t>
            </a:r>
            <a:r>
              <a:rPr lang="en-US" spc="-185"/>
              <a:t>üretim</a:t>
            </a:r>
            <a:r>
              <a:rPr lang="en-US" spc="-315"/>
              <a:t> </a:t>
            </a:r>
            <a:r>
              <a:rPr lang="en-US" spc="-160"/>
              <a:t>sonrası</a:t>
            </a:r>
            <a:r>
              <a:rPr lang="en-US" spc="-310"/>
              <a:t> </a:t>
            </a:r>
            <a:r>
              <a:rPr lang="en-US" spc="-25"/>
              <a:t>tüm </a:t>
            </a:r>
            <a:r>
              <a:rPr lang="en-US" spc="-185"/>
              <a:t>aşamalar</a:t>
            </a:r>
            <a:r>
              <a:rPr lang="en-US" spc="-280"/>
              <a:t> </a:t>
            </a:r>
            <a:r>
              <a:rPr lang="en-US" spc="-140"/>
              <a:t>izlenebilir</a:t>
            </a:r>
            <a:r>
              <a:rPr lang="en-US" spc="-275"/>
              <a:t> </a:t>
            </a:r>
            <a:r>
              <a:rPr lang="en-US" spc="-50"/>
              <a:t>olmalıdır.</a:t>
            </a:r>
            <a:endParaRPr lang="en-US"/>
          </a:p>
          <a:p>
            <a:pPr marL="355600" indent="-228600">
              <a:lnSpc>
                <a:spcPct val="90000"/>
              </a:lnSpc>
              <a:spcBef>
                <a:spcPts val="100"/>
              </a:spcBef>
              <a:buSzPct val="93750"/>
              <a:buFont typeface="Arial" panose="020B0604020202020204" pitchFamily="34" charset="0"/>
              <a:buChar char="•"/>
              <a:tabLst>
                <a:tab pos="287020" algn="l"/>
              </a:tabLst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BF45A38-663A-BAAA-5EA9-A8E7630FE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 descr="çizim, oğlan, meyve, çizgi film içeren bir resim&#10;&#10;Açıklama otomatik olarak oluşturuldu">
            <a:extLst>
              <a:ext uri="{FF2B5EF4-FFF2-40B4-BE49-F238E27FC236}">
                <a16:creationId xmlns:a16="http://schemas.microsoft.com/office/drawing/2014/main" id="{796E7AC1-6AC6-C491-DC62-879D5C38F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4928356"/>
            <a:ext cx="2066062" cy="146173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233ED2E-6111-F30C-10C6-0399BB112B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F0A5C-D738-84CD-F579-0826D9B8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3CF1B95-1781-89CD-505D-6B1B913F9DDC}"/>
              </a:ext>
            </a:extLst>
          </p:cNvPr>
          <p:cNvSpPr txBox="1">
            <a:spLocks/>
          </p:cNvSpPr>
          <p:nvPr/>
        </p:nvSpPr>
        <p:spPr>
          <a:xfrm>
            <a:off x="2206487" y="365125"/>
            <a:ext cx="4025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dirty="0"/>
              <a:t>Risk </a:t>
            </a:r>
            <a:r>
              <a:rPr lang="en-US" dirty="0" err="1"/>
              <a:t>Yönetimi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3C9FCD8-5F71-BF1F-25F5-12569921B299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4965" marR="768985" indent="-228600">
              <a:lnSpc>
                <a:spcPct val="90000"/>
              </a:lnSpc>
              <a:spcBef>
                <a:spcPts val="955"/>
              </a:spcBef>
              <a:buSzPct val="93750"/>
              <a:buFont typeface="Arial" panose="020B0604020202020204" pitchFamily="34" charset="0"/>
              <a:buChar char="•"/>
              <a:tabLst>
                <a:tab pos="250190" algn="l"/>
              </a:tabLst>
            </a:pPr>
            <a:r>
              <a:rPr lang="en-US" spc="-175"/>
              <a:t>Gıda</a:t>
            </a:r>
            <a:r>
              <a:rPr lang="en-US" spc="-300"/>
              <a:t> </a:t>
            </a:r>
            <a:r>
              <a:rPr lang="en-US" spc="-175"/>
              <a:t>maddesinde</a:t>
            </a:r>
            <a:r>
              <a:rPr lang="en-US" spc="-295"/>
              <a:t> </a:t>
            </a:r>
            <a:r>
              <a:rPr lang="en-US" spc="-145"/>
              <a:t>bir</a:t>
            </a:r>
            <a:r>
              <a:rPr lang="en-US" spc="-295"/>
              <a:t> </a:t>
            </a:r>
            <a:r>
              <a:rPr lang="en-US" spc="-160"/>
              <a:t>tehlikenin</a:t>
            </a:r>
            <a:r>
              <a:rPr lang="en-US" spc="-295"/>
              <a:t> </a:t>
            </a:r>
            <a:r>
              <a:rPr lang="en-US" spc="-180"/>
              <a:t>olma</a:t>
            </a:r>
            <a:r>
              <a:rPr lang="en-US" spc="-295"/>
              <a:t> </a:t>
            </a:r>
            <a:r>
              <a:rPr lang="en-US" spc="-150"/>
              <a:t>olasılığıdır.</a:t>
            </a:r>
            <a:r>
              <a:rPr lang="en-US" spc="-300"/>
              <a:t> </a:t>
            </a:r>
            <a:r>
              <a:rPr lang="en-US" spc="-25"/>
              <a:t>Bir </a:t>
            </a:r>
            <a:r>
              <a:rPr lang="en-US" spc="-180"/>
              <a:t>diğer</a:t>
            </a:r>
            <a:r>
              <a:rPr lang="en-US" spc="-300"/>
              <a:t> </a:t>
            </a:r>
            <a:r>
              <a:rPr lang="en-US" spc="-150"/>
              <a:t>deyişle</a:t>
            </a:r>
            <a:r>
              <a:rPr lang="en-US" spc="-295"/>
              <a:t> </a:t>
            </a:r>
            <a:r>
              <a:rPr lang="en-US" spc="-170"/>
              <a:t>gıdalar</a:t>
            </a:r>
            <a:r>
              <a:rPr lang="en-US" spc="-295"/>
              <a:t> </a:t>
            </a:r>
            <a:r>
              <a:rPr lang="en-US" spc="-180"/>
              <a:t>bulaşma</a:t>
            </a:r>
            <a:r>
              <a:rPr lang="en-US" spc="-295"/>
              <a:t> </a:t>
            </a:r>
            <a:r>
              <a:rPr lang="en-US" spc="-185"/>
              <a:t>durumları</a:t>
            </a:r>
            <a:r>
              <a:rPr lang="en-US" spc="-295"/>
              <a:t> </a:t>
            </a:r>
            <a:r>
              <a:rPr lang="en-US" spc="-210"/>
              <a:t>göz</a:t>
            </a:r>
            <a:r>
              <a:rPr lang="en-US" spc="-295"/>
              <a:t>  </a:t>
            </a:r>
            <a:r>
              <a:rPr lang="en-US" spc="-10"/>
              <a:t>önüne</a:t>
            </a:r>
            <a:r>
              <a:rPr lang="en-US"/>
              <a:t> </a:t>
            </a:r>
            <a:r>
              <a:rPr lang="en-US" spc="-175"/>
              <a:t>alınarak</a:t>
            </a:r>
            <a:r>
              <a:rPr lang="en-US" spc="-305"/>
              <a:t> </a:t>
            </a:r>
            <a:r>
              <a:rPr lang="en-US" spc="-235"/>
              <a:t>uygun</a:t>
            </a:r>
            <a:r>
              <a:rPr lang="en-US" spc="-300"/>
              <a:t> </a:t>
            </a:r>
            <a:r>
              <a:rPr lang="en-US" spc="-160"/>
              <a:t>koşullarda</a:t>
            </a:r>
            <a:r>
              <a:rPr lang="en-US" spc="-300"/>
              <a:t> </a:t>
            </a:r>
            <a:r>
              <a:rPr lang="en-US" spc="-215"/>
              <a:t>ve</a:t>
            </a:r>
            <a:r>
              <a:rPr lang="en-US" spc="-300"/>
              <a:t> </a:t>
            </a:r>
            <a:r>
              <a:rPr lang="en-US" spc="-235"/>
              <a:t>uygun</a:t>
            </a:r>
            <a:r>
              <a:rPr lang="en-US" spc="-300"/>
              <a:t> </a:t>
            </a:r>
            <a:r>
              <a:rPr lang="en-US" spc="-20"/>
              <a:t>işlemlerle </a:t>
            </a:r>
            <a:r>
              <a:rPr lang="en-US" spc="-190"/>
              <a:t>yapılmadığında,</a:t>
            </a:r>
            <a:r>
              <a:rPr lang="en-US" spc="-290"/>
              <a:t> </a:t>
            </a:r>
            <a:r>
              <a:rPr lang="en-US" spc="-185"/>
              <a:t>gıda</a:t>
            </a:r>
            <a:r>
              <a:rPr lang="en-US" spc="-285"/>
              <a:t> </a:t>
            </a:r>
            <a:r>
              <a:rPr lang="en-US" spc="-175"/>
              <a:t>tüketimi</a:t>
            </a:r>
            <a:r>
              <a:rPr lang="en-US" spc="-285"/>
              <a:t> </a:t>
            </a:r>
            <a:r>
              <a:rPr lang="en-US" spc="-170"/>
              <a:t>sonucu</a:t>
            </a:r>
            <a:r>
              <a:rPr lang="en-US" spc="-285"/>
              <a:t> </a:t>
            </a:r>
            <a:r>
              <a:rPr lang="en-US" spc="-160"/>
              <a:t>hastalık</a:t>
            </a:r>
            <a:r>
              <a:rPr lang="en-US" spc="-285"/>
              <a:t> </a:t>
            </a:r>
            <a:r>
              <a:rPr lang="en-US" spc="-110"/>
              <a:t>oluşabilme durumudur.</a:t>
            </a:r>
            <a:endParaRPr lang="en-US"/>
          </a:p>
          <a:p>
            <a:pPr marL="354965" marR="128905" indent="-228600">
              <a:lnSpc>
                <a:spcPct val="90000"/>
              </a:lnSpc>
              <a:spcBef>
                <a:spcPts val="375"/>
              </a:spcBef>
              <a:buSzPct val="93750"/>
              <a:buFont typeface="Arial" panose="020B0604020202020204" pitchFamily="34" charset="0"/>
              <a:buChar char="•"/>
              <a:tabLst>
                <a:tab pos="250190" algn="l"/>
              </a:tabLst>
            </a:pPr>
            <a:r>
              <a:rPr lang="en-US" spc="-160"/>
              <a:t>Etkin</a:t>
            </a:r>
            <a:r>
              <a:rPr lang="en-US" spc="-320"/>
              <a:t> </a:t>
            </a:r>
            <a:r>
              <a:rPr lang="en-US" spc="-140"/>
              <a:t>bir</a:t>
            </a:r>
            <a:r>
              <a:rPr lang="en-US" spc="-320"/>
              <a:t> </a:t>
            </a:r>
            <a:r>
              <a:rPr lang="en-US" spc="-165"/>
              <a:t>sağlık</a:t>
            </a:r>
            <a:r>
              <a:rPr lang="en-US" spc="-315"/>
              <a:t> </a:t>
            </a:r>
            <a:r>
              <a:rPr lang="en-US" spc="-215"/>
              <a:t>ve</a:t>
            </a:r>
            <a:r>
              <a:rPr lang="en-US" spc="-320"/>
              <a:t> </a:t>
            </a:r>
            <a:r>
              <a:rPr lang="en-US" spc="-190"/>
              <a:t>güvenlik</a:t>
            </a:r>
            <a:r>
              <a:rPr lang="en-US" spc="-320"/>
              <a:t> </a:t>
            </a:r>
            <a:r>
              <a:rPr lang="en-US" spc="-195"/>
              <a:t>yönetim</a:t>
            </a:r>
            <a:r>
              <a:rPr lang="en-US" spc="-315"/>
              <a:t> </a:t>
            </a:r>
            <a:r>
              <a:rPr lang="en-US" spc="-170"/>
              <a:t>sistemi,</a:t>
            </a:r>
            <a:r>
              <a:rPr lang="en-US" spc="-320"/>
              <a:t> </a:t>
            </a:r>
            <a:r>
              <a:rPr lang="en-US" spc="-25"/>
              <a:t>tehlikeleri </a:t>
            </a:r>
            <a:r>
              <a:rPr lang="en-US" spc="-200"/>
              <a:t>tanımlamaya</a:t>
            </a:r>
            <a:r>
              <a:rPr lang="en-US" spc="-300"/>
              <a:t> </a:t>
            </a:r>
            <a:r>
              <a:rPr lang="en-US" spc="-215"/>
              <a:t>ve</a:t>
            </a:r>
            <a:r>
              <a:rPr lang="en-US" spc="-300"/>
              <a:t> </a:t>
            </a:r>
            <a:r>
              <a:rPr lang="en-US" spc="-225"/>
              <a:t>var</a:t>
            </a:r>
            <a:r>
              <a:rPr lang="en-US" spc="-300"/>
              <a:t> </a:t>
            </a:r>
            <a:r>
              <a:rPr lang="en-US" spc="-155"/>
              <a:t>olan</a:t>
            </a:r>
            <a:r>
              <a:rPr lang="en-US" spc="-300"/>
              <a:t> </a:t>
            </a:r>
            <a:r>
              <a:rPr lang="en-US" spc="-170"/>
              <a:t>kontrol</a:t>
            </a:r>
            <a:r>
              <a:rPr lang="en-US" spc="-300"/>
              <a:t> </a:t>
            </a:r>
            <a:r>
              <a:rPr lang="en-US" spc="-160"/>
              <a:t>önlemlerini</a:t>
            </a:r>
            <a:r>
              <a:rPr lang="en-US" spc="-300"/>
              <a:t> </a:t>
            </a:r>
            <a:r>
              <a:rPr lang="en-US" spc="-120"/>
              <a:t>belirlemeye </a:t>
            </a:r>
            <a:r>
              <a:rPr lang="en-US" spc="-180"/>
              <a:t>yardımcı</a:t>
            </a:r>
            <a:r>
              <a:rPr lang="en-US" spc="-280"/>
              <a:t> </a:t>
            </a:r>
            <a:r>
              <a:rPr lang="en-US" spc="-60"/>
              <a:t>olacaktır.</a:t>
            </a:r>
            <a:endParaRPr lang="en-US"/>
          </a:p>
          <a:p>
            <a:pPr marL="354965" marR="498475" indent="-228600">
              <a:lnSpc>
                <a:spcPct val="90000"/>
              </a:lnSpc>
              <a:spcBef>
                <a:spcPts val="1110"/>
              </a:spcBef>
              <a:buSzPct val="93750"/>
              <a:buFont typeface="Arial" panose="020B0604020202020204" pitchFamily="34" charset="0"/>
              <a:buChar char="•"/>
              <a:tabLst>
                <a:tab pos="250190" algn="l"/>
              </a:tabLst>
            </a:pPr>
            <a:r>
              <a:rPr lang="en-US" spc="-145"/>
              <a:t>Tehlikeleri</a:t>
            </a:r>
            <a:r>
              <a:rPr lang="en-US" spc="-290"/>
              <a:t> </a:t>
            </a:r>
            <a:r>
              <a:rPr lang="en-US" spc="-150"/>
              <a:t>belirleme</a:t>
            </a:r>
            <a:r>
              <a:rPr lang="en-US" spc="-290"/>
              <a:t> </a:t>
            </a:r>
            <a:r>
              <a:rPr lang="en-US" spc="-160"/>
              <a:t>sürecinin</a:t>
            </a:r>
            <a:r>
              <a:rPr lang="en-US" spc="-285"/>
              <a:t> </a:t>
            </a:r>
            <a:r>
              <a:rPr lang="en-US" spc="-215"/>
              <a:t>ve</a:t>
            </a:r>
            <a:r>
              <a:rPr lang="en-US" spc="-290"/>
              <a:t> </a:t>
            </a:r>
            <a:r>
              <a:rPr lang="en-US" spc="-165"/>
              <a:t>kabul</a:t>
            </a:r>
            <a:r>
              <a:rPr lang="en-US" spc="-290"/>
              <a:t> </a:t>
            </a:r>
            <a:r>
              <a:rPr lang="en-US" spc="-140"/>
              <a:t>edilen</a:t>
            </a:r>
            <a:r>
              <a:rPr lang="en-US" spc="-285"/>
              <a:t> </a:t>
            </a:r>
            <a:r>
              <a:rPr lang="en-US" spc="-20"/>
              <a:t>risk </a:t>
            </a:r>
            <a:r>
              <a:rPr lang="en-US" spc="-185"/>
              <a:t>azaltma</a:t>
            </a:r>
            <a:r>
              <a:rPr lang="en-US" spc="-270"/>
              <a:t> </a:t>
            </a:r>
            <a:r>
              <a:rPr lang="en-US" spc="-175"/>
              <a:t>eylemlerinin,</a:t>
            </a:r>
            <a:r>
              <a:rPr lang="en-US" spc="-270"/>
              <a:t> </a:t>
            </a:r>
            <a:r>
              <a:rPr lang="en-US" spc="-185"/>
              <a:t>uygulandıklarından</a:t>
            </a:r>
            <a:r>
              <a:rPr lang="en-US" spc="-270"/>
              <a:t> </a:t>
            </a:r>
            <a:r>
              <a:rPr lang="en-US" spc="-215"/>
              <a:t>ve</a:t>
            </a:r>
            <a:r>
              <a:rPr lang="en-US" spc="-270"/>
              <a:t> </a:t>
            </a:r>
            <a:r>
              <a:rPr lang="en-US" spc="-60"/>
              <a:t>istenilen </a:t>
            </a:r>
            <a:r>
              <a:rPr lang="en-US" spc="-155"/>
              <a:t>sonuçları</a:t>
            </a:r>
            <a:r>
              <a:rPr lang="en-US" spc="-295"/>
              <a:t> </a:t>
            </a:r>
            <a:r>
              <a:rPr lang="en-US" spc="-170"/>
              <a:t>verdiklerinden</a:t>
            </a:r>
            <a:r>
              <a:rPr lang="en-US" spc="-295"/>
              <a:t> </a:t>
            </a:r>
            <a:r>
              <a:rPr lang="en-US" spc="-190"/>
              <a:t>emin</a:t>
            </a:r>
            <a:r>
              <a:rPr lang="en-US" spc="-295"/>
              <a:t> </a:t>
            </a:r>
            <a:r>
              <a:rPr lang="en-US" spc="-185"/>
              <a:t>olmak</a:t>
            </a:r>
            <a:r>
              <a:rPr lang="en-US" spc="-295"/>
              <a:t> </a:t>
            </a:r>
            <a:r>
              <a:rPr lang="en-US" spc="-180"/>
              <a:t>üzere</a:t>
            </a:r>
            <a:r>
              <a:rPr lang="en-US" spc="-295"/>
              <a:t> </a:t>
            </a:r>
            <a:r>
              <a:rPr lang="en-US" spc="-155"/>
              <a:t>düzenli</a:t>
            </a:r>
            <a:r>
              <a:rPr lang="en-US" spc="-295"/>
              <a:t> </a:t>
            </a:r>
            <a:r>
              <a:rPr lang="en-US" spc="-25"/>
              <a:t>bir </a:t>
            </a:r>
            <a:r>
              <a:rPr lang="en-US" spc="-140"/>
              <a:t>şekilde</a:t>
            </a:r>
            <a:r>
              <a:rPr lang="en-US" spc="-285"/>
              <a:t> </a:t>
            </a:r>
            <a:r>
              <a:rPr lang="en-US" spc="-155"/>
              <a:t>izlenmeleri</a:t>
            </a:r>
            <a:r>
              <a:rPr lang="en-US" spc="-280"/>
              <a:t> </a:t>
            </a:r>
            <a:r>
              <a:rPr lang="en-US" spc="-55"/>
              <a:t>gerekir.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355ADD0-1200-334D-229E-CBC2237AA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 descr="oyuncak, çizgi film içeren bir resim">
            <a:extLst>
              <a:ext uri="{FF2B5EF4-FFF2-40B4-BE49-F238E27FC236}">
                <a16:creationId xmlns:a16="http://schemas.microsoft.com/office/drawing/2014/main" id="{B22A7B07-C1B2-4C06-0141-65605E8F4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4610302"/>
            <a:ext cx="2066062" cy="2097847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F8B3FE2-F252-9BBE-F427-BB5EA3FBF7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FF20D6-2856-F410-94C7-836185267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442DA8B8-94A2-45D6-976E-910B4828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82717CB-4A3C-F180-A4C3-5713C239DDB6}"/>
              </a:ext>
            </a:extLst>
          </p:cNvPr>
          <p:cNvSpPr txBox="1">
            <a:spLocks/>
          </p:cNvSpPr>
          <p:nvPr/>
        </p:nvSpPr>
        <p:spPr>
          <a:xfrm>
            <a:off x="643466" y="2428875"/>
            <a:ext cx="5452534" cy="13288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84325" algn="ctr">
              <a:spcAft>
                <a:spcPts val="600"/>
              </a:spcAft>
            </a:pPr>
            <a:r>
              <a:rPr lang="en-US" sz="5100" b="1" dirty="0" err="1"/>
              <a:t>Gıda</a:t>
            </a:r>
            <a:r>
              <a:rPr lang="en-US" sz="5100" b="1" spc="-70" dirty="0"/>
              <a:t> </a:t>
            </a:r>
            <a:r>
              <a:rPr lang="en-US" sz="5100" b="1" dirty="0" err="1"/>
              <a:t>Güvenliği</a:t>
            </a:r>
            <a:r>
              <a:rPr lang="en-US" sz="5100" b="1" spc="-70" dirty="0"/>
              <a:t> </a:t>
            </a:r>
            <a:r>
              <a:rPr lang="en-US" sz="5100" b="1" dirty="0" err="1"/>
              <a:t>İçin</a:t>
            </a:r>
            <a:r>
              <a:rPr lang="en-US" sz="5100" b="1" spc="-70" dirty="0"/>
              <a:t> </a:t>
            </a:r>
            <a:r>
              <a:rPr lang="en-US" sz="5100" b="1" spc="-10" dirty="0" err="1"/>
              <a:t>Sıcaklıklar</a:t>
            </a:r>
            <a:endParaRPr lang="en-US" sz="5100" b="1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6609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54E8CCF-D62D-9149-F597-95EA99DAC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677" y="2789147"/>
            <a:ext cx="1009378" cy="3082073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199C34FE-91B5-85F7-6900-1E742FE5BC8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9487" y="1802367"/>
            <a:ext cx="3533993" cy="2314890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Oval 15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0726" y="4546703"/>
            <a:ext cx="569514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0758" y="3236233"/>
            <a:ext cx="1261243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04836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8804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D9C67DA-E3EC-CBBA-F6D8-F621DCE3D2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9D3C5-5C56-EFFA-F635-E14D36BB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A95D77D-4429-2F7A-EF83-CC1D4037F6D7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76425">
              <a:spcAft>
                <a:spcPts val="600"/>
              </a:spcAft>
            </a:pPr>
            <a:r>
              <a:rPr lang="en-US" b="1"/>
              <a:t>Mikroorganizma</a:t>
            </a:r>
            <a:r>
              <a:rPr lang="en-US" b="1" spc="-114"/>
              <a:t> </a:t>
            </a:r>
            <a:r>
              <a:rPr lang="en-US" b="1" spc="-10"/>
              <a:t>Çeşitleri</a:t>
            </a:r>
            <a:endParaRPr lang="en-US" b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0E9CD5C-2466-8206-0193-A67E364C81BC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9055" marR="30480" indent="-228600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/>
              <a:t>Mikroorganizmalar</a:t>
            </a:r>
            <a:r>
              <a:rPr lang="en-US" cap="small" spc="-20"/>
              <a:t>i</a:t>
            </a:r>
            <a:r>
              <a:rPr lang="en-US" spc="-105"/>
              <a:t> </a:t>
            </a:r>
            <a:r>
              <a:rPr lang="en-US" spc="-60"/>
              <a:t>g</a:t>
            </a:r>
            <a:r>
              <a:rPr lang="en-US" cap="small" spc="-60"/>
              <a:t>i</a:t>
            </a:r>
            <a:r>
              <a:rPr lang="en-US" spc="-60"/>
              <a:t>da</a:t>
            </a:r>
            <a:r>
              <a:rPr lang="en-US" spc="-105"/>
              <a:t> </a:t>
            </a:r>
            <a:r>
              <a:rPr lang="en-US"/>
              <a:t>endüstrisinde</a:t>
            </a:r>
            <a:r>
              <a:rPr lang="en-US" spc="-100"/>
              <a:t> </a:t>
            </a:r>
            <a:r>
              <a:rPr lang="en-US"/>
              <a:t>ve</a:t>
            </a:r>
            <a:r>
              <a:rPr lang="en-US" spc="-105"/>
              <a:t> </a:t>
            </a:r>
            <a:r>
              <a:rPr lang="en-US" spc="-55"/>
              <a:t>insan </a:t>
            </a:r>
            <a:r>
              <a:rPr lang="en-US" spc="-50"/>
              <a:t>sağlığı </a:t>
            </a:r>
            <a:r>
              <a:rPr lang="en-US"/>
              <a:t>üzerindeki</a:t>
            </a:r>
            <a:r>
              <a:rPr lang="en-US" spc="-45"/>
              <a:t> </a:t>
            </a:r>
            <a:r>
              <a:rPr lang="en-US"/>
              <a:t>etkilerine</a:t>
            </a:r>
            <a:r>
              <a:rPr lang="en-US" spc="-45"/>
              <a:t> </a:t>
            </a:r>
            <a:r>
              <a:rPr lang="en-US"/>
              <a:t>göre</a:t>
            </a:r>
            <a:r>
              <a:rPr lang="en-US" spc="-45"/>
              <a:t> </a:t>
            </a:r>
            <a:r>
              <a:rPr lang="en-US" spc="-10"/>
              <a:t>inceleyelim.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2870"/>
              </a:spcBef>
              <a:buSzPct val="86538"/>
              <a:buFont typeface="Arial" panose="020B0604020202020204" pitchFamily="34" charset="0"/>
              <a:buChar char="•"/>
              <a:tabLst>
                <a:tab pos="311785" algn="l"/>
              </a:tabLst>
            </a:pPr>
            <a:r>
              <a:rPr lang="en-US"/>
              <a:t>Hastalık</a:t>
            </a:r>
            <a:r>
              <a:rPr lang="en-US" spc="-30"/>
              <a:t> </a:t>
            </a:r>
            <a:r>
              <a:rPr lang="en-US"/>
              <a:t>yapıcı</a:t>
            </a:r>
            <a:r>
              <a:rPr lang="en-US" spc="-25"/>
              <a:t> </a:t>
            </a:r>
            <a:r>
              <a:rPr lang="en-US"/>
              <a:t>mikroorganizmalar</a:t>
            </a:r>
            <a:r>
              <a:rPr lang="en-US" spc="-25"/>
              <a:t> </a:t>
            </a:r>
            <a:r>
              <a:rPr lang="en-US" spc="-10"/>
              <a:t>(Patojenler)</a:t>
            </a:r>
            <a:endParaRPr lang="en-US"/>
          </a:p>
          <a:p>
            <a:pPr marL="381000" indent="-228600">
              <a:lnSpc>
                <a:spcPct val="90000"/>
              </a:lnSpc>
              <a:spcBef>
                <a:spcPts val="1905"/>
              </a:spcBef>
              <a:buSzPct val="86538"/>
              <a:buFont typeface="Arial" panose="020B0604020202020204" pitchFamily="34" charset="0"/>
              <a:buChar char="•"/>
              <a:tabLst>
                <a:tab pos="311785" algn="l"/>
              </a:tabLst>
            </a:pPr>
            <a:r>
              <a:rPr lang="en-US"/>
              <a:t>Bozulma yapan </a:t>
            </a:r>
            <a:r>
              <a:rPr lang="en-US" spc="-10"/>
              <a:t>mikroorganizmalar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69A649AB-9DDC-A15E-5979-6105EEA1A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 descr="kırpıntı çizim, çizim, çizgi film içeren bir resim">
            <a:extLst>
              <a:ext uri="{FF2B5EF4-FFF2-40B4-BE49-F238E27FC236}">
                <a16:creationId xmlns:a16="http://schemas.microsoft.com/office/drawing/2014/main" id="{6999837C-A13A-2EB8-0EF2-1D179F25F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4938333"/>
            <a:ext cx="2066062" cy="14417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2C38B636-1F5B-86A7-D93B-6ADDD5C38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6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E3239-4452-FFCE-B578-B2C01429E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6AB933E-7C0A-AC1D-51FB-02FF331DF9D0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3700" b="1"/>
              <a:t>Yaygın</a:t>
            </a:r>
            <a:r>
              <a:rPr lang="en-US" sz="3700" b="1" spc="-45"/>
              <a:t> </a:t>
            </a:r>
            <a:r>
              <a:rPr lang="en-US" sz="3700" b="1"/>
              <a:t>Gıda</a:t>
            </a:r>
            <a:r>
              <a:rPr lang="en-US" sz="3700" b="1" spc="-45"/>
              <a:t> </a:t>
            </a:r>
            <a:r>
              <a:rPr lang="en-US" sz="3700" b="1" spc="-10"/>
              <a:t>Zehirlenmesine</a:t>
            </a:r>
            <a:r>
              <a:rPr lang="en-US" sz="3700" b="1" spc="-45"/>
              <a:t> </a:t>
            </a:r>
            <a:r>
              <a:rPr lang="en-US" sz="3700" b="1"/>
              <a:t>Neden</a:t>
            </a:r>
            <a:r>
              <a:rPr lang="en-US" sz="3700" b="1" spc="-40"/>
              <a:t> </a:t>
            </a:r>
            <a:r>
              <a:rPr lang="en-US" sz="3700" b="1"/>
              <a:t>Olan</a:t>
            </a:r>
            <a:r>
              <a:rPr lang="en-US" sz="3700" b="1" spc="-45"/>
              <a:t> </a:t>
            </a:r>
            <a:r>
              <a:rPr lang="en-US" sz="3700" b="1" spc="-10"/>
              <a:t>Bakteriler</a:t>
            </a:r>
            <a:endParaRPr lang="en-US" sz="3700" b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6EFDF13-C860-FC25-3C56-BBB7704FF09B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1025"/>
              </a:spcBef>
              <a:buSzPct val="93750"/>
              <a:buFont typeface="Arial" panose="020B0604020202020204" pitchFamily="34" charset="0"/>
              <a:buChar char="•"/>
              <a:tabLst>
                <a:tab pos="245110" algn="l"/>
              </a:tabLst>
            </a:pPr>
            <a:r>
              <a:rPr lang="en-US" b="1" spc="-10"/>
              <a:t>Salmonella</a:t>
            </a:r>
            <a:endParaRPr lang="en-US" b="1"/>
          </a:p>
          <a:p>
            <a:pPr marL="175895" marR="95885" indent="-228600">
              <a:lnSpc>
                <a:spcPct val="90000"/>
              </a:lnSpc>
              <a:spcBef>
                <a:spcPts val="1170"/>
              </a:spcBef>
              <a:buFont typeface="Arial" panose="020B0604020202020204" pitchFamily="34" charset="0"/>
              <a:buChar char="•"/>
            </a:pPr>
            <a:r>
              <a:rPr lang="en-US" b="1" baseline="1157"/>
              <a:t>Sık</a:t>
            </a:r>
            <a:r>
              <a:rPr lang="en-US" b="1" spc="-22" baseline="1157"/>
              <a:t> </a:t>
            </a:r>
            <a:r>
              <a:rPr lang="en-US" b="1" baseline="1157"/>
              <a:t>bulunduğu</a:t>
            </a:r>
            <a:r>
              <a:rPr lang="en-US" b="1" spc="-22" baseline="1157"/>
              <a:t> </a:t>
            </a:r>
            <a:r>
              <a:rPr lang="en-US" b="1" baseline="1157"/>
              <a:t>gıdalar</a:t>
            </a:r>
            <a:r>
              <a:rPr lang="en-US" b="1" spc="-22" baseline="1157"/>
              <a:t> </a:t>
            </a:r>
            <a:r>
              <a:rPr lang="en-US" b="1" baseline="1157"/>
              <a:t>:</a:t>
            </a:r>
            <a:r>
              <a:rPr lang="en-US" b="1" spc="427" baseline="1157"/>
              <a:t> </a:t>
            </a:r>
            <a:r>
              <a:rPr lang="en-US"/>
              <a:t>Et,</a:t>
            </a:r>
            <a:r>
              <a:rPr lang="en-US" spc="-15"/>
              <a:t> </a:t>
            </a:r>
            <a:r>
              <a:rPr lang="en-US"/>
              <a:t>tavuk,</a:t>
            </a:r>
            <a:r>
              <a:rPr lang="en-US" spc="-15"/>
              <a:t> </a:t>
            </a:r>
            <a:r>
              <a:rPr lang="en-US"/>
              <a:t>yumurta</a:t>
            </a:r>
            <a:r>
              <a:rPr lang="en-US" spc="-20"/>
              <a:t> </a:t>
            </a:r>
            <a:r>
              <a:rPr lang="en-US"/>
              <a:t>ve</a:t>
            </a:r>
            <a:r>
              <a:rPr lang="en-US" spc="-15"/>
              <a:t> </a:t>
            </a:r>
            <a:r>
              <a:rPr lang="en-US"/>
              <a:t>mayonez</a:t>
            </a:r>
            <a:r>
              <a:rPr lang="en-US" spc="-15"/>
              <a:t> </a:t>
            </a:r>
            <a:r>
              <a:rPr lang="en-US" spc="-20"/>
              <a:t>gibi </a:t>
            </a:r>
            <a:r>
              <a:rPr lang="en-US"/>
              <a:t>yumurta içeren </a:t>
            </a:r>
            <a:r>
              <a:rPr lang="en-US" spc="-10"/>
              <a:t>ürünler</a:t>
            </a:r>
            <a:endParaRPr lang="en-US"/>
          </a:p>
          <a:p>
            <a:pPr marL="175895" indent="-228600">
              <a:lnSpc>
                <a:spcPct val="90000"/>
              </a:lnSpc>
              <a:spcBef>
                <a:spcPts val="1310"/>
              </a:spcBef>
              <a:buFont typeface="Arial" panose="020B0604020202020204" pitchFamily="34" charset="0"/>
              <a:buChar char="•"/>
            </a:pPr>
            <a:r>
              <a:rPr lang="en-US" b="1" baseline="3472"/>
              <a:t>Belirtiler</a:t>
            </a:r>
            <a:r>
              <a:rPr lang="en-US" b="1" spc="-7" baseline="3472"/>
              <a:t> </a:t>
            </a:r>
            <a:r>
              <a:rPr lang="en-US" b="1" baseline="3472"/>
              <a:t>:</a:t>
            </a:r>
            <a:r>
              <a:rPr lang="en-US"/>
              <a:t>Bulantı,</a:t>
            </a:r>
            <a:r>
              <a:rPr lang="en-US" spc="-5"/>
              <a:t> </a:t>
            </a:r>
            <a:r>
              <a:rPr lang="en-US"/>
              <a:t>mide</a:t>
            </a:r>
            <a:r>
              <a:rPr lang="en-US" spc="-5"/>
              <a:t> </a:t>
            </a:r>
            <a:r>
              <a:rPr lang="en-US"/>
              <a:t>krampları, ishal,</a:t>
            </a:r>
            <a:r>
              <a:rPr lang="en-US" spc="-5"/>
              <a:t> </a:t>
            </a:r>
            <a:r>
              <a:rPr lang="en-US"/>
              <a:t>ateş,</a:t>
            </a:r>
            <a:r>
              <a:rPr lang="en-US" spc="-5"/>
              <a:t> </a:t>
            </a:r>
            <a:r>
              <a:rPr lang="en-US"/>
              <a:t>baş ağrısı,</a:t>
            </a:r>
            <a:r>
              <a:rPr lang="en-US" spc="-5"/>
              <a:t> </a:t>
            </a:r>
            <a:r>
              <a:rPr lang="en-US" spc="-10"/>
              <a:t>kusma</a:t>
            </a:r>
            <a:endParaRPr lang="en-US"/>
          </a:p>
          <a:p>
            <a:pPr marL="175895" indent="-228600">
              <a:lnSpc>
                <a:spcPct val="90000"/>
              </a:lnSpc>
              <a:spcBef>
                <a:spcPts val="1310"/>
              </a:spcBef>
              <a:buFont typeface="Arial" panose="020B0604020202020204" pitchFamily="34" charset="0"/>
              <a:buChar char="•"/>
            </a:pPr>
            <a:r>
              <a:rPr lang="en-US" b="1"/>
              <a:t>Etkisi</a:t>
            </a:r>
            <a:r>
              <a:rPr lang="en-US" b="1" spc="-35"/>
              <a:t> </a:t>
            </a:r>
            <a:r>
              <a:rPr lang="en-US" b="1"/>
              <a:t>:</a:t>
            </a:r>
            <a:r>
              <a:rPr lang="en-US"/>
              <a:t>Bulaşık</a:t>
            </a:r>
            <a:r>
              <a:rPr lang="en-US" spc="-35"/>
              <a:t> </a:t>
            </a:r>
            <a:r>
              <a:rPr lang="en-US"/>
              <a:t>gıdanın</a:t>
            </a:r>
            <a:r>
              <a:rPr lang="en-US" spc="-40"/>
              <a:t> </a:t>
            </a:r>
            <a:r>
              <a:rPr lang="en-US" spc="-10"/>
              <a:t>tüketilmesinden</a:t>
            </a:r>
            <a:r>
              <a:rPr lang="en-US" spc="-35"/>
              <a:t> </a:t>
            </a:r>
            <a:r>
              <a:rPr lang="en-US"/>
              <a:t>6</a:t>
            </a:r>
            <a:r>
              <a:rPr lang="en-US" spc="-40"/>
              <a:t> </a:t>
            </a:r>
            <a:r>
              <a:rPr lang="en-US"/>
              <a:t>–72</a:t>
            </a:r>
            <a:r>
              <a:rPr lang="en-US" spc="-35"/>
              <a:t> </a:t>
            </a:r>
            <a:r>
              <a:rPr lang="en-US" spc="-20"/>
              <a:t>saat</a:t>
            </a:r>
            <a:endParaRPr lang="en-US"/>
          </a:p>
          <a:p>
            <a:pPr marL="175895" indent="-228600">
              <a:lnSpc>
                <a:spcPct val="900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US" b="1"/>
              <a:t>Nedeni:</a:t>
            </a:r>
            <a:r>
              <a:rPr lang="en-US" b="1" spc="-50"/>
              <a:t> </a:t>
            </a:r>
            <a:r>
              <a:rPr lang="en-US"/>
              <a:t>Çiğ</a:t>
            </a:r>
            <a:r>
              <a:rPr lang="en-US" spc="-40"/>
              <a:t> </a:t>
            </a:r>
            <a:r>
              <a:rPr lang="en-US"/>
              <a:t>etler</a:t>
            </a:r>
            <a:r>
              <a:rPr lang="en-US" spc="-35"/>
              <a:t> </a:t>
            </a:r>
            <a:r>
              <a:rPr lang="en-US"/>
              <a:t>ve</a:t>
            </a:r>
            <a:r>
              <a:rPr lang="en-US" spc="-40"/>
              <a:t> </a:t>
            </a:r>
            <a:r>
              <a:rPr lang="en-US"/>
              <a:t>ellerinde</a:t>
            </a:r>
            <a:r>
              <a:rPr lang="en-US" spc="-40"/>
              <a:t> </a:t>
            </a:r>
            <a:r>
              <a:rPr lang="en-US"/>
              <a:t>salmonellabakterisi</a:t>
            </a:r>
            <a:r>
              <a:rPr lang="en-US" spc="-35"/>
              <a:t> </a:t>
            </a:r>
            <a:r>
              <a:rPr lang="en-US" spc="-10"/>
              <a:t>bulunan</a:t>
            </a:r>
            <a:endParaRPr lang="en-US"/>
          </a:p>
          <a:p>
            <a:pPr marL="17589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kişilerin</a:t>
            </a:r>
            <a:r>
              <a:rPr lang="en-US" spc="-45"/>
              <a:t> </a:t>
            </a:r>
            <a:r>
              <a:rPr lang="en-US"/>
              <a:t>hazırladığı</a:t>
            </a:r>
            <a:r>
              <a:rPr lang="en-US" spc="-30"/>
              <a:t> </a:t>
            </a:r>
            <a:r>
              <a:rPr lang="en-US"/>
              <a:t>gıdaların</a:t>
            </a:r>
            <a:r>
              <a:rPr lang="en-US" spc="-35"/>
              <a:t> </a:t>
            </a:r>
            <a:r>
              <a:rPr lang="en-US"/>
              <a:t>yenilmesi</a:t>
            </a:r>
            <a:r>
              <a:rPr lang="en-US" spc="-35"/>
              <a:t> </a:t>
            </a:r>
            <a:r>
              <a:rPr lang="en-US"/>
              <a:t>sonucu</a:t>
            </a:r>
            <a:r>
              <a:rPr lang="en-US" spc="-30"/>
              <a:t> </a:t>
            </a:r>
            <a:r>
              <a:rPr lang="en-US" spc="-10"/>
              <a:t>bulaşmaktadır.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4A0749F1-CF94-17A5-F947-40E6E0BFA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 descr="kırpıntı çizim, Çizgi film, çizim, çizgi film içeren bir resim">
            <a:extLst>
              <a:ext uri="{FF2B5EF4-FFF2-40B4-BE49-F238E27FC236}">
                <a16:creationId xmlns:a16="http://schemas.microsoft.com/office/drawing/2014/main" id="{AA2EAF7C-DC73-5CE6-E330-8BF10F5ED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4820744"/>
            <a:ext cx="2066062" cy="167696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BA68356C-8CD1-4049-93E6-3F4FC61E97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51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6B804-339A-332B-3308-F528C4A5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74E70BB-598D-74E5-6505-FA4767AB93BD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3700" b="1"/>
              <a:t>Yaygın</a:t>
            </a:r>
            <a:r>
              <a:rPr lang="en-US" sz="3700" b="1" spc="-45"/>
              <a:t> </a:t>
            </a:r>
            <a:r>
              <a:rPr lang="en-US" sz="3700" b="1"/>
              <a:t>Gıda</a:t>
            </a:r>
            <a:r>
              <a:rPr lang="en-US" sz="3700" b="1" spc="-45"/>
              <a:t> </a:t>
            </a:r>
            <a:r>
              <a:rPr lang="en-US" sz="3700" b="1" spc="-10"/>
              <a:t>Zehirlenmesine</a:t>
            </a:r>
            <a:r>
              <a:rPr lang="en-US" sz="3700" b="1" spc="-45"/>
              <a:t> </a:t>
            </a:r>
            <a:r>
              <a:rPr lang="en-US" sz="3700" b="1"/>
              <a:t>Neden</a:t>
            </a:r>
            <a:r>
              <a:rPr lang="en-US" sz="3700" b="1" spc="-40"/>
              <a:t> </a:t>
            </a:r>
            <a:r>
              <a:rPr lang="en-US" sz="3700" b="1"/>
              <a:t>Olan</a:t>
            </a:r>
            <a:r>
              <a:rPr lang="en-US" sz="3700" b="1" spc="-45"/>
              <a:t> </a:t>
            </a:r>
            <a:r>
              <a:rPr lang="en-US" sz="3700" b="1" spc="-10"/>
              <a:t>Bakteriler</a:t>
            </a:r>
            <a:endParaRPr lang="en-US" sz="3700" b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6EBF02E-CA37-6297-D473-EBD7B5E59E1D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370"/>
              </a:spcBef>
              <a:buSzPct val="93750"/>
              <a:buFont typeface="Arial" panose="020B0604020202020204" pitchFamily="34" charset="0"/>
              <a:buChar char="•"/>
              <a:tabLst>
                <a:tab pos="257175" algn="l"/>
              </a:tabLst>
            </a:pPr>
            <a:r>
              <a:rPr lang="en-US" spc="-10"/>
              <a:t>E.Coli:</a:t>
            </a:r>
            <a:endParaRPr lang="en-US"/>
          </a:p>
          <a:p>
            <a:pPr marL="257175" marR="539115" indent="-228600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</a:pPr>
            <a:r>
              <a:rPr lang="en-US" b="1"/>
              <a:t>Sık</a:t>
            </a:r>
            <a:r>
              <a:rPr lang="en-US" b="1" spc="-15"/>
              <a:t> </a:t>
            </a:r>
            <a:r>
              <a:rPr lang="en-US" b="1"/>
              <a:t>bulunduğu</a:t>
            </a:r>
            <a:r>
              <a:rPr lang="en-US" b="1" spc="-15"/>
              <a:t> </a:t>
            </a:r>
            <a:r>
              <a:rPr lang="en-US" b="1"/>
              <a:t>gıdalar</a:t>
            </a:r>
            <a:r>
              <a:rPr lang="en-US" b="1" spc="-15"/>
              <a:t> </a:t>
            </a:r>
            <a:r>
              <a:rPr lang="en-US" b="1"/>
              <a:t>:</a:t>
            </a:r>
            <a:r>
              <a:rPr lang="en-US"/>
              <a:t>Tüm</a:t>
            </a:r>
            <a:r>
              <a:rPr lang="en-US" spc="-15"/>
              <a:t> </a:t>
            </a:r>
            <a:r>
              <a:rPr lang="en-US"/>
              <a:t>fekal</a:t>
            </a:r>
            <a:r>
              <a:rPr lang="en-US" spc="-10"/>
              <a:t> </a:t>
            </a:r>
            <a:r>
              <a:rPr lang="en-US"/>
              <a:t>bulaşmış</a:t>
            </a:r>
            <a:r>
              <a:rPr lang="en-US" spc="-15"/>
              <a:t> </a:t>
            </a:r>
            <a:r>
              <a:rPr lang="en-US"/>
              <a:t>gıdalar.</a:t>
            </a:r>
            <a:r>
              <a:rPr lang="en-US" spc="-15"/>
              <a:t> </a:t>
            </a:r>
            <a:r>
              <a:rPr lang="en-US" spc="-25"/>
              <a:t>Bu </a:t>
            </a:r>
            <a:r>
              <a:rPr lang="en-US"/>
              <a:t>bakteri</a:t>
            </a:r>
            <a:r>
              <a:rPr lang="en-US" spc="-50"/>
              <a:t> </a:t>
            </a:r>
            <a:r>
              <a:rPr lang="en-US"/>
              <a:t>dışkı</a:t>
            </a:r>
            <a:r>
              <a:rPr lang="en-US" spc="-40"/>
              <a:t> </a:t>
            </a:r>
            <a:r>
              <a:rPr lang="en-US"/>
              <a:t>ile (insan</a:t>
            </a:r>
            <a:r>
              <a:rPr lang="en-US" spc="-40"/>
              <a:t> </a:t>
            </a:r>
            <a:r>
              <a:rPr lang="en-US"/>
              <a:t>ya</a:t>
            </a:r>
            <a:r>
              <a:rPr lang="en-US" spc="-40"/>
              <a:t> </a:t>
            </a:r>
            <a:r>
              <a:rPr lang="en-US"/>
              <a:t>da</a:t>
            </a:r>
            <a:r>
              <a:rPr lang="en-US" spc="-40"/>
              <a:t> </a:t>
            </a:r>
            <a:r>
              <a:rPr lang="en-US"/>
              <a:t>hayvan)</a:t>
            </a:r>
            <a:r>
              <a:rPr lang="en-US" spc="-40"/>
              <a:t> </a:t>
            </a:r>
            <a:r>
              <a:rPr lang="en-US"/>
              <a:t>ete,</a:t>
            </a:r>
            <a:r>
              <a:rPr lang="en-US" spc="-40"/>
              <a:t> </a:t>
            </a:r>
            <a:r>
              <a:rPr lang="en-US"/>
              <a:t>süte,</a:t>
            </a:r>
            <a:r>
              <a:rPr lang="en-US" spc="-40"/>
              <a:t> </a:t>
            </a:r>
            <a:r>
              <a:rPr lang="en-US" spc="-10"/>
              <a:t>toprağa,</a:t>
            </a:r>
            <a:endParaRPr lang="en-US"/>
          </a:p>
          <a:p>
            <a:pPr marL="257175" marR="508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suya</a:t>
            </a:r>
            <a:r>
              <a:rPr lang="en-US" spc="-25"/>
              <a:t> </a:t>
            </a:r>
            <a:r>
              <a:rPr lang="en-US"/>
              <a:t>ve</a:t>
            </a:r>
            <a:r>
              <a:rPr lang="en-US" spc="-25"/>
              <a:t> </a:t>
            </a:r>
            <a:r>
              <a:rPr lang="en-US"/>
              <a:t>dolayısıyla</a:t>
            </a:r>
            <a:r>
              <a:rPr lang="en-US" spc="-25"/>
              <a:t> </a:t>
            </a:r>
            <a:r>
              <a:rPr lang="en-US"/>
              <a:t>tüm</a:t>
            </a:r>
            <a:r>
              <a:rPr lang="en-US" spc="-25"/>
              <a:t> </a:t>
            </a:r>
            <a:r>
              <a:rPr lang="en-US"/>
              <a:t>çevreye</a:t>
            </a:r>
            <a:r>
              <a:rPr lang="en-US" spc="-20"/>
              <a:t> </a:t>
            </a:r>
            <a:r>
              <a:rPr lang="en-US"/>
              <a:t>yayılmaktadır. (</a:t>
            </a:r>
            <a:r>
              <a:rPr lang="en-US" spc="-10"/>
              <a:t>70˚üzerinde </a:t>
            </a:r>
            <a:r>
              <a:rPr lang="en-US"/>
              <a:t>ölür </a:t>
            </a:r>
            <a:r>
              <a:rPr lang="en-US" spc="-50"/>
              <a:t>)</a:t>
            </a:r>
            <a:endParaRPr lang="en-US"/>
          </a:p>
          <a:p>
            <a:pPr marL="257175" indent="-22860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lang="en-US" b="1" spc="-10"/>
              <a:t>Belirtiler:</a:t>
            </a:r>
            <a:r>
              <a:rPr lang="en-US" spc="-10"/>
              <a:t>Kusma,</a:t>
            </a:r>
            <a:r>
              <a:rPr lang="en-US" spc="-5"/>
              <a:t> </a:t>
            </a:r>
            <a:r>
              <a:rPr lang="en-US"/>
              <a:t>İshal,</a:t>
            </a:r>
            <a:r>
              <a:rPr lang="en-US" spc="5"/>
              <a:t> </a:t>
            </a:r>
            <a:r>
              <a:rPr lang="en-US" spc="-10"/>
              <a:t>Kramplar</a:t>
            </a:r>
            <a:endParaRPr lang="en-US"/>
          </a:p>
          <a:p>
            <a:pPr marL="257175" indent="-228600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Char char="•"/>
            </a:pPr>
            <a:r>
              <a:rPr lang="en-US" b="1"/>
              <a:t>Etkisi</a:t>
            </a:r>
            <a:r>
              <a:rPr lang="en-US" b="1" spc="-25"/>
              <a:t> </a:t>
            </a:r>
            <a:r>
              <a:rPr lang="en-US" b="1" spc="-10"/>
              <a:t>:</a:t>
            </a:r>
            <a:r>
              <a:rPr lang="en-US" spc="-10"/>
              <a:t>12-</a:t>
            </a:r>
            <a:r>
              <a:rPr lang="en-US"/>
              <a:t>36</a:t>
            </a:r>
            <a:r>
              <a:rPr lang="en-US" spc="-25"/>
              <a:t> </a:t>
            </a:r>
            <a:r>
              <a:rPr lang="en-US" spc="-20"/>
              <a:t>saat</a:t>
            </a:r>
            <a:endParaRPr lang="en-US"/>
          </a:p>
          <a:p>
            <a:pPr marL="257175" marR="189230" indent="-228600">
              <a:lnSpc>
                <a:spcPct val="90000"/>
              </a:lnSpc>
              <a:spcBef>
                <a:spcPts val="690"/>
              </a:spcBef>
              <a:buFont typeface="Arial" panose="020B0604020202020204" pitchFamily="34" charset="0"/>
              <a:buChar char="•"/>
            </a:pPr>
            <a:r>
              <a:rPr lang="en-US" b="1"/>
              <a:t>Nedeni:</a:t>
            </a:r>
            <a:r>
              <a:rPr lang="en-US" b="1" spc="-45"/>
              <a:t> </a:t>
            </a:r>
            <a:r>
              <a:rPr lang="en-US"/>
              <a:t>Kişisel</a:t>
            </a:r>
            <a:r>
              <a:rPr lang="en-US" spc="-30"/>
              <a:t> </a:t>
            </a:r>
            <a:r>
              <a:rPr lang="en-US"/>
              <a:t>temizliğin</a:t>
            </a:r>
            <a:r>
              <a:rPr lang="en-US" spc="-30"/>
              <a:t> </a:t>
            </a:r>
            <a:r>
              <a:rPr lang="en-US"/>
              <a:t>etkin</a:t>
            </a:r>
            <a:r>
              <a:rPr lang="en-US" spc="-35"/>
              <a:t> </a:t>
            </a:r>
            <a:r>
              <a:rPr lang="en-US"/>
              <a:t>yapılmaması,</a:t>
            </a:r>
            <a:r>
              <a:rPr lang="en-US" spc="-30"/>
              <a:t> </a:t>
            </a:r>
            <a:r>
              <a:rPr lang="en-US"/>
              <a:t>sebze</a:t>
            </a:r>
            <a:r>
              <a:rPr lang="en-US" spc="-30"/>
              <a:t> </a:t>
            </a:r>
            <a:r>
              <a:rPr lang="en-US" spc="-10"/>
              <a:t>meyve </a:t>
            </a:r>
            <a:r>
              <a:rPr lang="en-US"/>
              <a:t>ürünlerinin</a:t>
            </a:r>
            <a:r>
              <a:rPr lang="en-US" spc="-40"/>
              <a:t> </a:t>
            </a:r>
            <a:r>
              <a:rPr lang="en-US"/>
              <a:t>etkin</a:t>
            </a:r>
            <a:r>
              <a:rPr lang="en-US" spc="-40"/>
              <a:t> </a:t>
            </a:r>
            <a:r>
              <a:rPr lang="en-US"/>
              <a:t>yıkanmaması,</a:t>
            </a:r>
            <a:r>
              <a:rPr lang="en-US" spc="-40"/>
              <a:t> </a:t>
            </a:r>
            <a:r>
              <a:rPr lang="en-US"/>
              <a:t>pişmiş</a:t>
            </a:r>
            <a:r>
              <a:rPr lang="en-US" spc="-40"/>
              <a:t> </a:t>
            </a:r>
            <a:r>
              <a:rPr lang="en-US"/>
              <a:t>ürünlerin</a:t>
            </a:r>
            <a:r>
              <a:rPr lang="en-US" spc="-40"/>
              <a:t> </a:t>
            </a:r>
            <a:r>
              <a:rPr lang="en-US" spc="-10"/>
              <a:t>merkez</a:t>
            </a:r>
            <a:endParaRPr lang="en-US"/>
          </a:p>
          <a:p>
            <a:pPr marL="25717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sıcaklığının</a:t>
            </a:r>
            <a:r>
              <a:rPr lang="en-US" spc="-30"/>
              <a:t> </a:t>
            </a:r>
            <a:r>
              <a:rPr lang="en-US" spc="-25"/>
              <a:t>70˚derece </a:t>
            </a:r>
            <a:r>
              <a:rPr lang="en-US"/>
              <a:t>altında</a:t>
            </a:r>
            <a:r>
              <a:rPr lang="en-US" spc="-25"/>
              <a:t> </a:t>
            </a:r>
            <a:r>
              <a:rPr lang="en-US" spc="-10"/>
              <a:t>olması.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93A5A57A-FB5A-F522-E670-634D37C0E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65" y="955735"/>
            <a:ext cx="913719" cy="278998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 descr="çiçek, işleme, çizim içeren bir resim&#10;&#10;Açıklama otomatik olarak oluşturuldu">
            <a:extLst>
              <a:ext uri="{FF2B5EF4-FFF2-40B4-BE49-F238E27FC236}">
                <a16:creationId xmlns:a16="http://schemas.microsoft.com/office/drawing/2014/main" id="{83A4B7FD-05CA-B93D-6096-B646EEB4C0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1" y="4791479"/>
            <a:ext cx="2066062" cy="173549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BD26ECF9-91B6-272E-1ED6-10A0890F03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19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1329</Words>
  <Application>Microsoft Office PowerPoint</Application>
  <PresentationFormat>Geniş ekran</PresentationFormat>
  <Paragraphs>209</Paragraphs>
  <Slides>33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33</vt:i4>
      </vt:variant>
    </vt:vector>
  </HeadingPairs>
  <TitlesOfParts>
    <vt:vector size="40" baseType="lpstr">
      <vt:lpstr>Agency FB</vt:lpstr>
      <vt:lpstr>Arial</vt:lpstr>
      <vt:lpstr>Arial Black</vt:lpstr>
      <vt:lpstr>Calibri</vt:lpstr>
      <vt:lpstr>Calibri Light</vt:lpstr>
      <vt:lpstr>Wingdings</vt:lpstr>
      <vt:lpstr>Office Teması</vt:lpstr>
      <vt:lpstr>GIDA GÜVENLİĞİ TEMEL EĞİTİMİ MAL KABUL - DEPOLAMA - HİJYEN VE SANİTASYON 2025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BAŞLIK</dc:title>
  <dc:creator>HP</dc:creator>
  <cp:lastModifiedBy>qualitymanager lagohotel</cp:lastModifiedBy>
  <cp:revision>49</cp:revision>
  <dcterms:created xsi:type="dcterms:W3CDTF">2024-05-01T13:20:34Z</dcterms:created>
  <dcterms:modified xsi:type="dcterms:W3CDTF">2025-04-17T15:15:19Z</dcterms:modified>
</cp:coreProperties>
</file>